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71" r:id="rId5"/>
    <p:sldId id="263" r:id="rId6"/>
    <p:sldId id="282" r:id="rId7"/>
    <p:sldId id="274" r:id="rId8"/>
    <p:sldId id="273" r:id="rId9"/>
    <p:sldId id="275" r:id="rId10"/>
    <p:sldId id="276" r:id="rId11"/>
    <p:sldId id="272" r:id="rId12"/>
    <p:sldId id="278" r:id="rId13"/>
    <p:sldId id="265" r:id="rId14"/>
    <p:sldId id="266" r:id="rId15"/>
    <p:sldId id="283" r:id="rId16"/>
    <p:sldId id="279" r:id="rId17"/>
    <p:sldId id="280" r:id="rId18"/>
    <p:sldId id="281" r:id="rId19"/>
    <p:sldId id="27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712" autoAdjust="0"/>
  </p:normalViewPr>
  <p:slideViewPr>
    <p:cSldViewPr snapToGrid="0">
      <p:cViewPr varScale="1">
        <p:scale>
          <a:sx n="104" d="100"/>
          <a:sy n="104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5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10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05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1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7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3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1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22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72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98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35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54ADCCF-E120-450A-AC68-27AA7B1453D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A09FEE-9C1C-4762-B615-0662776AA4B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5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EF3D-2EDA-3185-3444-B93278B287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Mašinsko</a:t>
            </a:r>
            <a:r>
              <a:rPr lang="en-GB" dirty="0"/>
              <a:t> </a:t>
            </a:r>
            <a:r>
              <a:rPr lang="en-GB" dirty="0" err="1"/>
              <a:t>prepoznavanje</a:t>
            </a:r>
            <a:r>
              <a:rPr lang="en-GB" dirty="0"/>
              <a:t> </a:t>
            </a:r>
            <a:r>
              <a:rPr lang="en-GB" dirty="0" err="1"/>
              <a:t>karata</a:t>
            </a:r>
            <a:br>
              <a:rPr lang="en-GB" dirty="0"/>
            </a:br>
            <a:r>
              <a:rPr lang="en-GB" dirty="0"/>
              <a:t>u </a:t>
            </a:r>
            <a:r>
              <a:rPr lang="en-GB" dirty="0" err="1"/>
              <a:t>okviru</a:t>
            </a:r>
            <a:r>
              <a:rPr lang="en-GB" dirty="0"/>
              <a:t> stone </a:t>
            </a:r>
            <a:r>
              <a:rPr lang="en-GB" dirty="0" err="1"/>
              <a:t>igre</a:t>
            </a:r>
            <a:r>
              <a:rPr lang="en-GB" dirty="0"/>
              <a:t> </a:t>
            </a:r>
            <a:r>
              <a:rPr lang="en-GB" dirty="0" err="1"/>
              <a:t>kartama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1C29BC-369B-9574-3052-FC004D897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Završni</a:t>
            </a:r>
            <a:r>
              <a:rPr lang="en-GB" dirty="0"/>
              <a:t> rad</a:t>
            </a:r>
          </a:p>
          <a:p>
            <a:r>
              <a:rPr lang="en-GB" dirty="0"/>
              <a:t>Aleksandar </a:t>
            </a:r>
            <a:r>
              <a:rPr lang="en-GB" dirty="0" err="1"/>
              <a:t>dinčić</a:t>
            </a:r>
            <a:r>
              <a:rPr lang="en-GB" dirty="0"/>
              <a:t> 2018/0028</a:t>
            </a:r>
          </a:p>
        </p:txBody>
      </p:sp>
    </p:spTree>
    <p:extLst>
      <p:ext uri="{BB962C8B-B14F-4D97-AF65-F5344CB8AC3E}">
        <p14:creationId xmlns:p14="http://schemas.microsoft.com/office/powerpoint/2010/main" val="355646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0C5-ED77-41C4-D7D7-F2687723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Evaluacija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A4B79-BE70-5C81-74D9-BAB2CA15E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Skup</a:t>
            </a:r>
            <a:r>
              <a:rPr lang="en-GB" dirty="0"/>
              <a:t> za </a:t>
            </a:r>
            <a:r>
              <a:rPr lang="en-GB" dirty="0" err="1"/>
              <a:t>testiranje</a:t>
            </a:r>
            <a:r>
              <a:rPr lang="en-GB" dirty="0"/>
              <a:t> od 35 </a:t>
            </a:r>
            <a:r>
              <a:rPr lang="en-GB" dirty="0" err="1"/>
              <a:t>slika</a:t>
            </a:r>
            <a:endParaRPr lang="en-GB" dirty="0"/>
          </a:p>
          <a:p>
            <a:r>
              <a:rPr lang="en-GB" dirty="0" err="1"/>
              <a:t>Preciznost</a:t>
            </a:r>
            <a:r>
              <a:rPr lang="en-GB" dirty="0"/>
              <a:t> (</a:t>
            </a:r>
            <a:r>
              <a:rPr lang="en-GB" i="1" dirty="0"/>
              <a:t>precision</a:t>
            </a:r>
            <a:r>
              <a:rPr lang="en-GB" dirty="0"/>
              <a:t>) - 0,8574</a:t>
            </a:r>
          </a:p>
          <a:p>
            <a:r>
              <a:rPr lang="en-GB" dirty="0" err="1"/>
              <a:t>Odziv</a:t>
            </a:r>
            <a:r>
              <a:rPr lang="en-GB" dirty="0"/>
              <a:t> (</a:t>
            </a:r>
            <a:r>
              <a:rPr lang="en-GB" i="1" dirty="0"/>
              <a:t>recall</a:t>
            </a:r>
            <a:r>
              <a:rPr lang="en-GB" dirty="0"/>
              <a:t>) - 0,4135</a:t>
            </a:r>
          </a:p>
          <a:p>
            <a:r>
              <a:rPr lang="en-GB" dirty="0" err="1"/>
              <a:t>Vreme</a:t>
            </a:r>
            <a:r>
              <a:rPr lang="en-GB" dirty="0"/>
              <a:t> </a:t>
            </a:r>
            <a:r>
              <a:rPr lang="en-GB" dirty="0" err="1"/>
              <a:t>odziva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telefonu</a:t>
            </a:r>
            <a:r>
              <a:rPr lang="en-GB" dirty="0"/>
              <a:t> 340ms</a:t>
            </a:r>
          </a:p>
          <a:p>
            <a:r>
              <a:rPr lang="en-GB" dirty="0" err="1"/>
              <a:t>Poboljšanja</a:t>
            </a:r>
            <a:endParaRPr lang="en-GB" dirty="0"/>
          </a:p>
          <a:p>
            <a:pPr lvl="1"/>
            <a:r>
              <a:rPr lang="en-GB" dirty="0" err="1"/>
              <a:t>Veći</a:t>
            </a:r>
            <a:r>
              <a:rPr lang="en-GB" dirty="0"/>
              <a:t> </a:t>
            </a:r>
            <a:r>
              <a:rPr lang="en-GB" dirty="0" err="1"/>
              <a:t>skup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pPr lvl="1"/>
            <a:r>
              <a:rPr lang="en-GB" dirty="0" err="1"/>
              <a:t>Duže</a:t>
            </a:r>
            <a:r>
              <a:rPr lang="en-GB" dirty="0"/>
              <a:t> </a:t>
            </a:r>
            <a:r>
              <a:rPr lang="en-GB" dirty="0" err="1"/>
              <a:t>treniranje</a:t>
            </a:r>
            <a:endParaRPr lang="en-GB" dirty="0"/>
          </a:p>
          <a:p>
            <a:pPr lvl="1"/>
            <a:r>
              <a:rPr lang="en-GB" dirty="0" err="1"/>
              <a:t>Promena</a:t>
            </a:r>
            <a:r>
              <a:rPr lang="en-GB" dirty="0"/>
              <a:t> </a:t>
            </a:r>
            <a:r>
              <a:rPr lang="en-GB" dirty="0" err="1"/>
              <a:t>arhitekture</a:t>
            </a:r>
            <a:endParaRPr lang="en-GB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972F7ED-886A-CF5D-3DA1-605E8A27C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07" y="763815"/>
            <a:ext cx="5725212" cy="53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7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2823-30B3-F084-DA19-51A0BE45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Identifikacija</a:t>
            </a:r>
            <a:r>
              <a:rPr lang="en-GB" dirty="0"/>
              <a:t> </a:t>
            </a:r>
            <a:r>
              <a:rPr lang="en-GB" dirty="0" err="1"/>
              <a:t>karata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2C613-1FA8-A416-9AE6-CFA243A92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70A4-0EAE-F7F8-1DAE-1FDF4B8C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Skup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0BC6B-FE53-1953-A6A1-09573ABDF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Javno</a:t>
            </a:r>
            <a:r>
              <a:rPr lang="en-GB" dirty="0"/>
              <a:t> </a:t>
            </a:r>
            <a:r>
              <a:rPr lang="en-GB" dirty="0" err="1"/>
              <a:t>dostupan</a:t>
            </a:r>
            <a:r>
              <a:rPr lang="en-GB" dirty="0"/>
              <a:t> API </a:t>
            </a:r>
            <a:r>
              <a:rPr lang="en-GB" i="1" dirty="0" err="1"/>
              <a:t>YGOProDeck</a:t>
            </a:r>
            <a:endParaRPr lang="en-GB" i="1" dirty="0"/>
          </a:p>
          <a:p>
            <a:r>
              <a:rPr lang="en-GB" dirty="0" err="1"/>
              <a:t>Kompletan</a:t>
            </a:r>
            <a:r>
              <a:rPr lang="en-GB" dirty="0"/>
              <a:t> </a:t>
            </a:r>
            <a:r>
              <a:rPr lang="en-GB" dirty="0" err="1"/>
              <a:t>skup</a:t>
            </a:r>
            <a:r>
              <a:rPr lang="en-GB" dirty="0"/>
              <a:t> </a:t>
            </a:r>
            <a:r>
              <a:rPr lang="en-GB" dirty="0" err="1"/>
              <a:t>informacija</a:t>
            </a:r>
            <a:r>
              <a:rPr lang="en-GB" dirty="0"/>
              <a:t> o </a:t>
            </a:r>
            <a:r>
              <a:rPr lang="en-GB" dirty="0" err="1"/>
              <a:t>kartama</a:t>
            </a:r>
            <a:endParaRPr lang="en-GB" dirty="0"/>
          </a:p>
          <a:p>
            <a:r>
              <a:rPr lang="en-GB" dirty="0" err="1"/>
              <a:t>Samo</a:t>
            </a:r>
            <a:r>
              <a:rPr lang="en-GB" dirty="0"/>
              <a:t> </a:t>
            </a:r>
            <a:r>
              <a:rPr lang="en-GB" dirty="0" err="1"/>
              <a:t>jedna</a:t>
            </a:r>
            <a:r>
              <a:rPr lang="en-GB" dirty="0"/>
              <a:t> </a:t>
            </a:r>
            <a:r>
              <a:rPr lang="en-GB" dirty="0" err="1"/>
              <a:t>slika</a:t>
            </a:r>
            <a:r>
              <a:rPr lang="en-GB" dirty="0"/>
              <a:t> po </a:t>
            </a:r>
            <a:r>
              <a:rPr lang="en-GB" dirty="0" err="1"/>
              <a:t>karti</a:t>
            </a:r>
            <a:endParaRPr lang="en-GB" dirty="0"/>
          </a:p>
          <a:p>
            <a:r>
              <a:rPr lang="en-GB" dirty="0" err="1"/>
              <a:t>Augmentacija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(</a:t>
            </a:r>
            <a:r>
              <a:rPr lang="en-GB" i="1" dirty="0"/>
              <a:t>data augmentation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Biblioteka</a:t>
            </a:r>
            <a:r>
              <a:rPr lang="en-GB" dirty="0"/>
              <a:t> </a:t>
            </a:r>
            <a:r>
              <a:rPr lang="en-GB" i="1" dirty="0" err="1"/>
              <a:t>Albumentations</a:t>
            </a:r>
            <a:endParaRPr lang="en-GB" i="1" dirty="0"/>
          </a:p>
          <a:p>
            <a:r>
              <a:rPr lang="en-GB" dirty="0" err="1"/>
              <a:t>Korišćene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samo</a:t>
            </a:r>
            <a:r>
              <a:rPr lang="en-GB" dirty="0"/>
              <a:t> </a:t>
            </a:r>
            <a:r>
              <a:rPr lang="en-GB" dirty="0" err="1"/>
              <a:t>ilustracije</a:t>
            </a:r>
            <a:endParaRPr lang="en-GB" dirty="0"/>
          </a:p>
        </p:txBody>
      </p:sp>
      <p:pic>
        <p:nvPicPr>
          <p:cNvPr id="5" name="Picture 4" descr="A group of cards&#10;&#10;Description automatically generated with low confidence">
            <a:extLst>
              <a:ext uri="{FF2B5EF4-FFF2-40B4-BE49-F238E27FC236}">
                <a16:creationId xmlns:a16="http://schemas.microsoft.com/office/drawing/2014/main" id="{F32072AE-55DA-E020-19F7-E83822995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27" y="1816931"/>
            <a:ext cx="4019942" cy="43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3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DD9C-D507-0E43-B340-0DDCCF7E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Neuralne</a:t>
            </a:r>
            <a:r>
              <a:rPr lang="en-GB" dirty="0"/>
              <a:t> </a:t>
            </a:r>
            <a:r>
              <a:rPr lang="en-GB" dirty="0" err="1"/>
              <a:t>mreže</a:t>
            </a:r>
            <a:r>
              <a:rPr lang="en-GB" dirty="0"/>
              <a:t> za </a:t>
            </a:r>
            <a:r>
              <a:rPr lang="en-GB" dirty="0" err="1"/>
              <a:t>klasifikaciju</a:t>
            </a:r>
            <a:r>
              <a:rPr lang="en-GB" dirty="0"/>
              <a:t> </a:t>
            </a:r>
            <a:r>
              <a:rPr lang="en-GB" dirty="0" err="1"/>
              <a:t>slika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7D483-88F0-96AA-7502-81DD7B1C7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Binarna</a:t>
            </a:r>
            <a:r>
              <a:rPr lang="en-GB" dirty="0"/>
              <a:t> </a:t>
            </a:r>
            <a:r>
              <a:rPr lang="en-GB" dirty="0" err="1"/>
              <a:t>klasifikacija</a:t>
            </a:r>
            <a:r>
              <a:rPr lang="en-GB" dirty="0"/>
              <a:t> : </a:t>
            </a:r>
            <a:r>
              <a:rPr lang="en-GB" i="1" dirty="0"/>
              <a:t>sigmoid</a:t>
            </a:r>
            <a:r>
              <a:rPr lang="en-GB" dirty="0"/>
              <a:t> </a:t>
            </a:r>
            <a:r>
              <a:rPr lang="en-GB" dirty="0" err="1"/>
              <a:t>funkcija</a:t>
            </a:r>
            <a:endParaRPr lang="en-GB" dirty="0"/>
          </a:p>
          <a:p>
            <a:r>
              <a:rPr lang="en-GB" dirty="0" err="1"/>
              <a:t>Višeklasna</a:t>
            </a:r>
            <a:r>
              <a:rPr lang="en-GB" dirty="0"/>
              <a:t> </a:t>
            </a:r>
            <a:r>
              <a:rPr lang="en-GB" dirty="0" err="1"/>
              <a:t>klasifikacija</a:t>
            </a:r>
            <a:r>
              <a:rPr lang="en-GB" dirty="0"/>
              <a:t> : </a:t>
            </a:r>
            <a:r>
              <a:rPr lang="en-GB" i="1" dirty="0" err="1"/>
              <a:t>softmax</a:t>
            </a:r>
            <a:r>
              <a:rPr lang="en-GB" i="1" dirty="0"/>
              <a:t> </a:t>
            </a:r>
            <a:r>
              <a:rPr lang="en-GB" dirty="0" err="1"/>
              <a:t>funkcija</a:t>
            </a:r>
            <a:endParaRPr lang="en-GB" dirty="0"/>
          </a:p>
          <a:p>
            <a:r>
              <a:rPr lang="en-GB" dirty="0" err="1"/>
              <a:t>Konvoluciona</a:t>
            </a:r>
            <a:r>
              <a:rPr lang="en-GB" dirty="0"/>
              <a:t> </a:t>
            </a:r>
            <a:r>
              <a:rPr lang="en-GB" dirty="0" err="1"/>
              <a:t>mreža</a:t>
            </a:r>
            <a:r>
              <a:rPr lang="en-GB" dirty="0"/>
              <a:t> + </a:t>
            </a:r>
            <a:r>
              <a:rPr lang="en-GB" dirty="0" err="1"/>
              <a:t>potpuno</a:t>
            </a:r>
            <a:r>
              <a:rPr lang="en-GB" dirty="0"/>
              <a:t> </a:t>
            </a:r>
            <a:r>
              <a:rPr lang="en-GB" dirty="0" err="1"/>
              <a:t>povezani</a:t>
            </a:r>
            <a:r>
              <a:rPr lang="en-GB" dirty="0"/>
              <a:t> </a:t>
            </a:r>
            <a:r>
              <a:rPr lang="en-GB" dirty="0" err="1"/>
              <a:t>slojevi</a:t>
            </a:r>
            <a:endParaRPr lang="en-GB" dirty="0"/>
          </a:p>
          <a:p>
            <a:pPr lvl="1"/>
            <a:r>
              <a:rPr lang="en-GB" dirty="0" err="1"/>
              <a:t>Poslednji</a:t>
            </a:r>
            <a:r>
              <a:rPr lang="en-GB" dirty="0"/>
              <a:t> </a:t>
            </a:r>
            <a:r>
              <a:rPr lang="en-GB" dirty="0" err="1"/>
              <a:t>sloj</a:t>
            </a:r>
            <a:r>
              <a:rPr lang="en-GB" dirty="0"/>
              <a:t> </a:t>
            </a:r>
            <a:r>
              <a:rPr lang="en-GB" dirty="0" err="1"/>
              <a:t>veličine</a:t>
            </a:r>
            <a:r>
              <a:rPr lang="en-GB" dirty="0"/>
              <a:t> </a:t>
            </a:r>
            <a:r>
              <a:rPr lang="en-GB" dirty="0" err="1"/>
              <a:t>broja</a:t>
            </a:r>
            <a:r>
              <a:rPr lang="en-GB" dirty="0"/>
              <a:t> </a:t>
            </a:r>
            <a:r>
              <a:rPr lang="en-GB" dirty="0" err="1"/>
              <a:t>klasa</a:t>
            </a:r>
            <a:r>
              <a:rPr lang="en-GB" dirty="0"/>
              <a:t> + </a:t>
            </a:r>
            <a:r>
              <a:rPr lang="en-GB" i="1" dirty="0" err="1"/>
              <a:t>softmax</a:t>
            </a:r>
            <a:endParaRPr lang="en-GB" i="1" dirty="0"/>
          </a:p>
          <a:p>
            <a:r>
              <a:rPr lang="en-GB" i="1" dirty="0"/>
              <a:t>VGG</a:t>
            </a:r>
            <a:r>
              <a:rPr lang="en-GB" dirty="0"/>
              <a:t>,</a:t>
            </a:r>
            <a:r>
              <a:rPr lang="en-GB" i="1" dirty="0"/>
              <a:t> </a:t>
            </a:r>
            <a:r>
              <a:rPr lang="en-GB" i="1" dirty="0" err="1"/>
              <a:t>AlexNet</a:t>
            </a:r>
            <a:r>
              <a:rPr lang="en-GB" dirty="0"/>
              <a:t>,</a:t>
            </a:r>
            <a:r>
              <a:rPr lang="en-GB" i="1" dirty="0"/>
              <a:t> </a:t>
            </a:r>
            <a:r>
              <a:rPr lang="en-GB" i="1" dirty="0" err="1"/>
              <a:t>ResNet</a:t>
            </a:r>
            <a:endParaRPr lang="en-GB" i="1" dirty="0"/>
          </a:p>
          <a:p>
            <a:r>
              <a:rPr lang="en-GB" dirty="0" err="1"/>
              <a:t>Nisu</a:t>
            </a:r>
            <a:r>
              <a:rPr lang="en-GB" dirty="0"/>
              <a:t> </a:t>
            </a:r>
            <a:r>
              <a:rPr lang="en-GB" dirty="0" err="1"/>
              <a:t>upotrebljive</a:t>
            </a:r>
            <a:r>
              <a:rPr lang="en-GB" dirty="0"/>
              <a:t> za </a:t>
            </a:r>
            <a:r>
              <a:rPr lang="en-GB" dirty="0" err="1"/>
              <a:t>mali</a:t>
            </a:r>
            <a:r>
              <a:rPr lang="en-GB" dirty="0"/>
              <a:t> </a:t>
            </a:r>
            <a:r>
              <a:rPr lang="en-GB" dirty="0" err="1"/>
              <a:t>skup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2FAEB-3CE7-2397-30E8-A6AAD86D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44" y="2750971"/>
            <a:ext cx="5602598" cy="35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5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1DEB-7276-4C04-9042-31E30F0B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Sijamske</a:t>
            </a:r>
            <a:r>
              <a:rPr lang="en-GB" dirty="0"/>
              <a:t> </a:t>
            </a:r>
            <a:r>
              <a:rPr lang="en-GB" dirty="0" err="1"/>
              <a:t>mreže</a:t>
            </a:r>
            <a:r>
              <a:rPr lang="en-GB" dirty="0"/>
              <a:t> (</a:t>
            </a:r>
            <a:r>
              <a:rPr lang="en-GB" i="1" dirty="0"/>
              <a:t>Siamese Networks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AF2C-C111-6480-F9A5-30A810D82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 </a:t>
            </a:r>
            <a:r>
              <a:rPr lang="en-GB" dirty="0" err="1"/>
              <a:t>istovetnih</a:t>
            </a:r>
            <a:r>
              <a:rPr lang="en-GB" dirty="0"/>
              <a:t> </a:t>
            </a:r>
            <a:r>
              <a:rPr lang="en-GB" dirty="0" err="1"/>
              <a:t>mreža</a:t>
            </a:r>
            <a:r>
              <a:rPr lang="en-GB" dirty="0"/>
              <a:t> </a:t>
            </a:r>
            <a:r>
              <a:rPr lang="en-GB" dirty="0" err="1"/>
              <a:t>različitih</a:t>
            </a:r>
            <a:r>
              <a:rPr lang="en-GB" dirty="0"/>
              <a:t> </a:t>
            </a:r>
            <a:r>
              <a:rPr lang="en-GB" dirty="0" err="1"/>
              <a:t>ulaza</a:t>
            </a:r>
            <a:endParaRPr lang="en-GB" dirty="0"/>
          </a:p>
          <a:p>
            <a:r>
              <a:rPr lang="en-GB" dirty="0" err="1"/>
              <a:t>Sloj</a:t>
            </a:r>
            <a:r>
              <a:rPr lang="en-GB" dirty="0"/>
              <a:t> za </a:t>
            </a:r>
            <a:r>
              <a:rPr lang="en-GB" dirty="0" err="1"/>
              <a:t>merenje</a:t>
            </a:r>
            <a:r>
              <a:rPr lang="en-GB" dirty="0"/>
              <a:t> distance </a:t>
            </a:r>
            <a:r>
              <a:rPr lang="en-GB" dirty="0" err="1"/>
              <a:t>izlaza</a:t>
            </a:r>
            <a:r>
              <a:rPr lang="en-GB" dirty="0"/>
              <a:t> </a:t>
            </a:r>
            <a:r>
              <a:rPr lang="en-GB" dirty="0" err="1"/>
              <a:t>mreža</a:t>
            </a:r>
            <a:endParaRPr lang="en-GB" dirty="0"/>
          </a:p>
          <a:p>
            <a:r>
              <a:rPr lang="en-GB" dirty="0" err="1"/>
              <a:t>Slični</a:t>
            </a:r>
            <a:r>
              <a:rPr lang="en-GB" dirty="0"/>
              <a:t> </a:t>
            </a:r>
            <a:r>
              <a:rPr lang="en-GB" dirty="0" err="1"/>
              <a:t>ulazi</a:t>
            </a:r>
            <a:r>
              <a:rPr lang="en-GB" dirty="0"/>
              <a:t> </a:t>
            </a:r>
            <a:r>
              <a:rPr lang="en-GB" dirty="0" err="1"/>
              <a:t>mreža</a:t>
            </a:r>
            <a:r>
              <a:rPr lang="en-GB" dirty="0"/>
              <a:t> – mala </a:t>
            </a:r>
            <a:r>
              <a:rPr lang="en-GB" dirty="0" err="1"/>
              <a:t>distanca</a:t>
            </a:r>
            <a:endParaRPr lang="en-GB" dirty="0"/>
          </a:p>
          <a:p>
            <a:r>
              <a:rPr lang="en-GB" dirty="0" err="1"/>
              <a:t>Primena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Prepoznavanje</a:t>
            </a:r>
            <a:r>
              <a:rPr lang="en-GB" dirty="0"/>
              <a:t> </a:t>
            </a:r>
            <a:r>
              <a:rPr lang="en-GB" dirty="0" err="1"/>
              <a:t>lica</a:t>
            </a:r>
            <a:endParaRPr lang="en-GB" dirty="0"/>
          </a:p>
          <a:p>
            <a:pPr lvl="1"/>
            <a:r>
              <a:rPr lang="en-GB" dirty="0" err="1"/>
              <a:t>Verifikacija</a:t>
            </a:r>
            <a:r>
              <a:rPr lang="en-GB" dirty="0"/>
              <a:t> </a:t>
            </a:r>
            <a:r>
              <a:rPr lang="en-GB" dirty="0" err="1"/>
              <a:t>potpisa</a:t>
            </a:r>
            <a:endParaRPr lang="en-GB" dirty="0"/>
          </a:p>
          <a:p>
            <a:pPr lvl="1"/>
            <a:r>
              <a:rPr lang="en-GB" dirty="0" err="1"/>
              <a:t>Detektovanje</a:t>
            </a:r>
            <a:r>
              <a:rPr lang="en-GB" dirty="0"/>
              <a:t> </a:t>
            </a:r>
            <a:r>
              <a:rPr lang="en-GB" dirty="0" err="1"/>
              <a:t>duplikata</a:t>
            </a:r>
            <a:endParaRPr lang="en-GB" dirty="0"/>
          </a:p>
          <a:p>
            <a:pPr lvl="1"/>
            <a:r>
              <a:rPr lang="en-GB" dirty="0"/>
              <a:t>…</a:t>
            </a:r>
          </a:p>
          <a:p>
            <a:r>
              <a:rPr lang="en-GB" dirty="0" err="1"/>
              <a:t>Pogodna</a:t>
            </a:r>
            <a:r>
              <a:rPr lang="en-GB" dirty="0"/>
              <a:t> za </a:t>
            </a:r>
            <a:r>
              <a:rPr lang="en-GB" dirty="0" err="1"/>
              <a:t>manje</a:t>
            </a:r>
            <a:r>
              <a:rPr lang="en-GB" dirty="0"/>
              <a:t> </a:t>
            </a:r>
            <a:r>
              <a:rPr lang="en-GB" dirty="0" err="1"/>
              <a:t>skupove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6E7A3C-64FE-9DED-8A89-D4E367774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38" y="2226614"/>
            <a:ext cx="7208862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1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DA7A-8477-F2CA-9D43-B92FA1B1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Funkcija</a:t>
            </a:r>
            <a:r>
              <a:rPr lang="en-GB" dirty="0"/>
              <a:t> </a:t>
            </a:r>
            <a:r>
              <a:rPr lang="en-GB" dirty="0" err="1"/>
              <a:t>gubitka</a:t>
            </a:r>
            <a:r>
              <a:rPr lang="en-GB" dirty="0"/>
              <a:t> </a:t>
            </a:r>
            <a:r>
              <a:rPr lang="en-GB" dirty="0" err="1"/>
              <a:t>trojki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</a:t>
            </a:r>
            <a:r>
              <a:rPr lang="en-GB" i="1" dirty="0"/>
              <a:t>triplet loss function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EB1E-2FAE-BDDA-589D-F31134AB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Funkcija</a:t>
            </a:r>
            <a:r>
              <a:rPr lang="en-GB" dirty="0"/>
              <a:t> </a:t>
            </a:r>
            <a:r>
              <a:rPr lang="en-GB" dirty="0" err="1"/>
              <a:t>gubitka</a:t>
            </a:r>
            <a:r>
              <a:rPr lang="en-GB" dirty="0"/>
              <a:t> </a:t>
            </a:r>
            <a:r>
              <a:rPr lang="en-GB" dirty="0" err="1"/>
              <a:t>kod</a:t>
            </a:r>
            <a:r>
              <a:rPr lang="en-GB" dirty="0"/>
              <a:t> </a:t>
            </a:r>
            <a:r>
              <a:rPr lang="en-GB" dirty="0" err="1"/>
              <a:t>sijamskih</a:t>
            </a:r>
            <a:r>
              <a:rPr lang="en-GB" dirty="0"/>
              <a:t> </a:t>
            </a:r>
            <a:r>
              <a:rPr lang="en-GB" dirty="0" err="1"/>
              <a:t>mreža</a:t>
            </a:r>
            <a:endParaRPr lang="en-GB" dirty="0"/>
          </a:p>
          <a:p>
            <a:r>
              <a:rPr lang="en-GB" dirty="0"/>
              <a:t>Tri </a:t>
            </a:r>
            <a:r>
              <a:rPr lang="en-GB" dirty="0" err="1"/>
              <a:t>ulaza</a:t>
            </a:r>
            <a:endParaRPr lang="en-GB" dirty="0"/>
          </a:p>
          <a:p>
            <a:pPr lvl="1"/>
            <a:r>
              <a:rPr lang="en-GB" dirty="0" err="1"/>
              <a:t>Osnova</a:t>
            </a:r>
            <a:r>
              <a:rPr lang="en-GB" dirty="0"/>
              <a:t> (</a:t>
            </a:r>
            <a:r>
              <a:rPr lang="en-GB" i="1" dirty="0"/>
              <a:t>anchor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Pozitivan</a:t>
            </a:r>
            <a:r>
              <a:rPr lang="en-GB" dirty="0"/>
              <a:t> (</a:t>
            </a:r>
            <a:r>
              <a:rPr lang="en-GB" i="1" dirty="0"/>
              <a:t>positive</a:t>
            </a:r>
            <a:r>
              <a:rPr lang="en-GB" dirty="0"/>
              <a:t>) </a:t>
            </a:r>
            <a:r>
              <a:rPr lang="en-GB" dirty="0" err="1"/>
              <a:t>ulaz</a:t>
            </a:r>
            <a:r>
              <a:rPr lang="en-GB" dirty="0"/>
              <a:t> – </a:t>
            </a:r>
            <a:r>
              <a:rPr lang="en-GB" dirty="0" err="1"/>
              <a:t>sličan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osnovom</a:t>
            </a:r>
            <a:endParaRPr lang="en-GB" dirty="0"/>
          </a:p>
          <a:p>
            <a:pPr lvl="1"/>
            <a:r>
              <a:rPr lang="en-GB" dirty="0" err="1"/>
              <a:t>Negativan</a:t>
            </a:r>
            <a:r>
              <a:rPr lang="en-GB" dirty="0"/>
              <a:t> (</a:t>
            </a:r>
            <a:r>
              <a:rPr lang="en-GB" i="1" dirty="0"/>
              <a:t>negative</a:t>
            </a:r>
            <a:r>
              <a:rPr lang="en-GB" dirty="0"/>
              <a:t>) </a:t>
            </a:r>
            <a:r>
              <a:rPr lang="en-GB" dirty="0" err="1"/>
              <a:t>ulaz</a:t>
            </a:r>
            <a:r>
              <a:rPr lang="en-GB" dirty="0"/>
              <a:t> – </a:t>
            </a:r>
            <a:r>
              <a:rPr lang="en-GB" dirty="0" err="1"/>
              <a:t>različit</a:t>
            </a:r>
            <a:r>
              <a:rPr lang="en-GB" dirty="0"/>
              <a:t> od </a:t>
            </a:r>
            <a:r>
              <a:rPr lang="en-GB" dirty="0" err="1"/>
              <a:t>osnove</a:t>
            </a:r>
            <a:endParaRPr lang="en-GB" dirty="0"/>
          </a:p>
          <a:p>
            <a:r>
              <a:rPr lang="en-GB" dirty="0" err="1"/>
              <a:t>Razlika</a:t>
            </a:r>
            <a:r>
              <a:rPr lang="en-GB" dirty="0"/>
              <a:t> </a:t>
            </a:r>
            <a:r>
              <a:rPr lang="en-GB" dirty="0" err="1"/>
              <a:t>distanci</a:t>
            </a:r>
            <a:r>
              <a:rPr lang="en-GB" dirty="0"/>
              <a:t> (</a:t>
            </a:r>
            <a:r>
              <a:rPr lang="en-GB" i="1" dirty="0"/>
              <a:t>anchor, positive</a:t>
            </a:r>
            <a:r>
              <a:rPr lang="en-GB" dirty="0"/>
              <a:t>)</a:t>
            </a:r>
            <a:r>
              <a:rPr lang="en-GB" i="1" dirty="0"/>
              <a:t>,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(</a:t>
            </a:r>
            <a:r>
              <a:rPr lang="en-GB" i="1" dirty="0"/>
              <a:t>anchor, negative</a:t>
            </a:r>
            <a:r>
              <a:rPr lang="en-GB" dirty="0"/>
              <a:t>)</a:t>
            </a:r>
          </a:p>
          <a:p>
            <a:r>
              <a:rPr lang="en-GB" dirty="0" err="1"/>
              <a:t>Cilj</a:t>
            </a:r>
            <a:r>
              <a:rPr lang="en-GB" dirty="0"/>
              <a:t> </a:t>
            </a:r>
            <a:r>
              <a:rPr lang="en-GB" dirty="0" err="1"/>
              <a:t>minimizovati</a:t>
            </a:r>
            <a:r>
              <a:rPr lang="en-GB" dirty="0"/>
              <a:t> </a:t>
            </a:r>
            <a:r>
              <a:rPr lang="en-GB" dirty="0" err="1"/>
              <a:t>razliku</a:t>
            </a:r>
            <a:endParaRPr lang="en-GB" dirty="0"/>
          </a:p>
          <a:p>
            <a:pPr lvl="1"/>
            <a:r>
              <a:rPr lang="en-GB" dirty="0" err="1"/>
              <a:t>Distanca</a:t>
            </a:r>
            <a:r>
              <a:rPr lang="en-GB" dirty="0"/>
              <a:t> (</a:t>
            </a:r>
            <a:r>
              <a:rPr lang="en-GB" i="1" dirty="0"/>
              <a:t>anchor, positive</a:t>
            </a:r>
            <a:r>
              <a:rPr lang="en-GB" dirty="0"/>
              <a:t>) </a:t>
            </a:r>
            <a:r>
              <a:rPr lang="en-GB" dirty="0" err="1"/>
              <a:t>što</a:t>
            </a:r>
            <a:r>
              <a:rPr lang="en-GB" dirty="0"/>
              <a:t> </a:t>
            </a:r>
            <a:r>
              <a:rPr lang="en-GB" dirty="0" err="1"/>
              <a:t>manja</a:t>
            </a:r>
            <a:endParaRPr lang="en-GB" dirty="0"/>
          </a:p>
          <a:p>
            <a:pPr lvl="1"/>
            <a:r>
              <a:rPr lang="en-GB" dirty="0" err="1"/>
              <a:t>Distanca</a:t>
            </a:r>
            <a:r>
              <a:rPr lang="en-GB" dirty="0"/>
              <a:t> (</a:t>
            </a:r>
            <a:r>
              <a:rPr lang="en-GB" i="1" dirty="0"/>
              <a:t>anchor, negative</a:t>
            </a:r>
            <a:r>
              <a:rPr lang="en-GB" dirty="0"/>
              <a:t>) </a:t>
            </a:r>
            <a:r>
              <a:rPr lang="en-GB" dirty="0" err="1"/>
              <a:t>što</a:t>
            </a:r>
            <a:r>
              <a:rPr lang="en-GB" dirty="0"/>
              <a:t> </a:t>
            </a:r>
            <a:r>
              <a:rPr lang="en-GB" dirty="0" err="1"/>
              <a:t>veća</a:t>
            </a:r>
            <a:endParaRPr lang="en-GB" dirty="0"/>
          </a:p>
          <a:p>
            <a:r>
              <a:rPr lang="en-GB" dirty="0" err="1"/>
              <a:t>Naš</a:t>
            </a:r>
            <a:r>
              <a:rPr lang="en-GB" dirty="0"/>
              <a:t> </a:t>
            </a:r>
            <a:r>
              <a:rPr lang="en-GB" dirty="0" err="1"/>
              <a:t>skup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– pet </a:t>
            </a:r>
            <a:r>
              <a:rPr lang="en-GB" dirty="0" err="1"/>
              <a:t>trojki</a:t>
            </a:r>
            <a:r>
              <a:rPr lang="en-GB" dirty="0"/>
              <a:t> za </a:t>
            </a:r>
            <a:r>
              <a:rPr lang="en-GB" dirty="0" err="1"/>
              <a:t>svaku</a:t>
            </a:r>
            <a:r>
              <a:rPr lang="en-GB" dirty="0"/>
              <a:t> </a:t>
            </a:r>
            <a:r>
              <a:rPr lang="en-GB" dirty="0" err="1"/>
              <a:t>kartu</a:t>
            </a: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FE9DAAD-15F0-9559-DACA-DAAC4E28E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72" y="2077708"/>
            <a:ext cx="5414128" cy="40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3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EF53-E23D-212F-3097-874D6FF4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Izbor</a:t>
            </a:r>
            <a:r>
              <a:rPr lang="en-GB" dirty="0"/>
              <a:t> </a:t>
            </a:r>
            <a:r>
              <a:rPr lang="en-GB" dirty="0" err="1"/>
              <a:t>arhitekture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83FDD-6470-54FA-BDE9-705892A9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Učenje</a:t>
            </a:r>
            <a:r>
              <a:rPr lang="en-GB" dirty="0"/>
              <a:t> </a:t>
            </a:r>
            <a:r>
              <a:rPr lang="en-GB" dirty="0" err="1"/>
              <a:t>transferom</a:t>
            </a:r>
            <a:endParaRPr lang="en-GB" dirty="0"/>
          </a:p>
          <a:p>
            <a:r>
              <a:rPr lang="en-GB" dirty="0" err="1"/>
              <a:t>Osnova</a:t>
            </a:r>
            <a:r>
              <a:rPr lang="en-GB" dirty="0"/>
              <a:t> </a:t>
            </a:r>
            <a:r>
              <a:rPr lang="en-GB" dirty="0" err="1"/>
              <a:t>sijamske</a:t>
            </a:r>
            <a:r>
              <a:rPr lang="en-GB" dirty="0"/>
              <a:t> </a:t>
            </a:r>
            <a:r>
              <a:rPr lang="en-GB" dirty="0" err="1"/>
              <a:t>mreže</a:t>
            </a:r>
            <a:r>
              <a:rPr lang="en-GB" dirty="0"/>
              <a:t> - </a:t>
            </a:r>
            <a:r>
              <a:rPr lang="en-GB" dirty="0" err="1"/>
              <a:t>arhitektura</a:t>
            </a:r>
            <a:r>
              <a:rPr lang="en-GB" dirty="0"/>
              <a:t> </a:t>
            </a:r>
            <a:r>
              <a:rPr lang="en-GB" i="1" dirty="0"/>
              <a:t>ResNet50</a:t>
            </a:r>
            <a:r>
              <a:rPr lang="en-GB" dirty="0"/>
              <a:t> </a:t>
            </a:r>
            <a:r>
              <a:rPr lang="en-GB" dirty="0" err="1"/>
              <a:t>trenirana</a:t>
            </a:r>
            <a:r>
              <a:rPr lang="en-GB" dirty="0"/>
              <a:t> </a:t>
            </a:r>
            <a:r>
              <a:rPr lang="en-GB" dirty="0" err="1"/>
              <a:t>nad</a:t>
            </a:r>
            <a:r>
              <a:rPr lang="en-GB" dirty="0"/>
              <a:t> </a:t>
            </a:r>
            <a:r>
              <a:rPr lang="en-GB" i="1" dirty="0"/>
              <a:t>ImageNet </a:t>
            </a:r>
            <a:r>
              <a:rPr lang="en-GB" dirty="0" err="1"/>
              <a:t>skupom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r>
              <a:rPr lang="en-GB" dirty="0" err="1"/>
              <a:t>Funkcija</a:t>
            </a:r>
            <a:r>
              <a:rPr lang="en-GB" dirty="0"/>
              <a:t> distance – </a:t>
            </a:r>
            <a:r>
              <a:rPr lang="en-GB" dirty="0" err="1"/>
              <a:t>euklidska</a:t>
            </a:r>
            <a:r>
              <a:rPr lang="en-GB" dirty="0"/>
              <a:t> </a:t>
            </a:r>
            <a:r>
              <a:rPr lang="en-GB" dirty="0" err="1"/>
              <a:t>distanca</a:t>
            </a:r>
            <a:endParaRPr lang="en-GB" dirty="0"/>
          </a:p>
          <a:p>
            <a:r>
              <a:rPr lang="en-GB" dirty="0" err="1"/>
              <a:t>Optimizacioni</a:t>
            </a:r>
            <a:r>
              <a:rPr lang="en-GB" dirty="0"/>
              <a:t> </a:t>
            </a:r>
            <a:r>
              <a:rPr lang="en-GB" dirty="0" err="1"/>
              <a:t>kriterijum</a:t>
            </a:r>
            <a:r>
              <a:rPr lang="en-GB" dirty="0"/>
              <a:t> – </a:t>
            </a:r>
            <a:r>
              <a:rPr lang="en-GB" dirty="0" err="1"/>
              <a:t>prosek</a:t>
            </a:r>
            <a:r>
              <a:rPr lang="en-GB" dirty="0"/>
              <a:t> </a:t>
            </a:r>
            <a:r>
              <a:rPr lang="en-GB" dirty="0" err="1"/>
              <a:t>funkcije</a:t>
            </a:r>
            <a:r>
              <a:rPr lang="en-GB" dirty="0"/>
              <a:t> </a:t>
            </a:r>
            <a:r>
              <a:rPr lang="en-GB" dirty="0" err="1"/>
              <a:t>gubitka</a:t>
            </a:r>
            <a:r>
              <a:rPr lang="en-GB" dirty="0"/>
              <a:t> </a:t>
            </a:r>
            <a:r>
              <a:rPr lang="en-GB" dirty="0" err="1"/>
              <a:t>trojki</a:t>
            </a:r>
            <a:endParaRPr lang="en-GB" dirty="0"/>
          </a:p>
          <a:p>
            <a:r>
              <a:rPr lang="en-GB" dirty="0" err="1"/>
              <a:t>Optimizator</a:t>
            </a:r>
            <a:r>
              <a:rPr lang="en-GB" dirty="0"/>
              <a:t> - </a:t>
            </a:r>
            <a:r>
              <a:rPr lang="en-GB" i="1" dirty="0"/>
              <a:t>Adam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77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AEA3-A873-B986-29D3-71A0A85A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Kreiranje</a:t>
            </a:r>
            <a:r>
              <a:rPr lang="en-GB" dirty="0"/>
              <a:t> </a:t>
            </a:r>
            <a:r>
              <a:rPr lang="en-GB" dirty="0" err="1"/>
              <a:t>modela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0A4C-AB62-DCDB-9A78-CF5B8B94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/>
              <a:t>Preprocesiranje</a:t>
            </a:r>
            <a:r>
              <a:rPr lang="en-GB" dirty="0"/>
              <a:t> </a:t>
            </a:r>
            <a:r>
              <a:rPr lang="en-GB" dirty="0" err="1"/>
              <a:t>slika</a:t>
            </a:r>
            <a:endParaRPr lang="en-GB" dirty="0"/>
          </a:p>
          <a:p>
            <a:pPr lvl="1"/>
            <a:r>
              <a:rPr lang="en-GB" dirty="0" err="1"/>
              <a:t>Nijanse</a:t>
            </a:r>
            <a:r>
              <a:rPr lang="en-GB" dirty="0"/>
              <a:t> </a:t>
            </a:r>
            <a:r>
              <a:rPr lang="en-GB" dirty="0" err="1"/>
              <a:t>sive</a:t>
            </a:r>
            <a:endParaRPr lang="en-GB" dirty="0"/>
          </a:p>
          <a:p>
            <a:pPr lvl="1"/>
            <a:r>
              <a:rPr lang="en-GB" dirty="0" err="1"/>
              <a:t>Nasumični</a:t>
            </a:r>
            <a:r>
              <a:rPr lang="en-GB" dirty="0"/>
              <a:t> </a:t>
            </a:r>
            <a:r>
              <a:rPr lang="en-GB" dirty="0" err="1"/>
              <a:t>isečak</a:t>
            </a:r>
            <a:endParaRPr lang="en-GB" dirty="0"/>
          </a:p>
          <a:p>
            <a:pPr lvl="1"/>
            <a:r>
              <a:rPr lang="en-GB" i="1" dirty="0"/>
              <a:t>Caffe </a:t>
            </a:r>
            <a:r>
              <a:rPr lang="en-GB" dirty="0"/>
              <a:t>format</a:t>
            </a:r>
            <a:endParaRPr lang="en-GB" i="1" dirty="0"/>
          </a:p>
          <a:p>
            <a:r>
              <a:rPr lang="en-GB" dirty="0"/>
              <a:t>Za </a:t>
            </a:r>
            <a:r>
              <a:rPr lang="en-GB" dirty="0" err="1"/>
              <a:t>definisanje</a:t>
            </a:r>
            <a:r>
              <a:rPr lang="en-GB" dirty="0"/>
              <a:t> </a:t>
            </a:r>
            <a:r>
              <a:rPr lang="en-GB" dirty="0" err="1"/>
              <a:t>arhitekture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treniranje</a:t>
            </a:r>
            <a:r>
              <a:rPr lang="en-GB" dirty="0"/>
              <a:t> – </a:t>
            </a:r>
            <a:r>
              <a:rPr lang="en-GB" dirty="0" err="1"/>
              <a:t>biblioteka</a:t>
            </a:r>
            <a:r>
              <a:rPr lang="en-GB" dirty="0"/>
              <a:t> </a:t>
            </a:r>
            <a:r>
              <a:rPr lang="en-GB" i="1" dirty="0" err="1"/>
              <a:t>Keras</a:t>
            </a:r>
            <a:endParaRPr lang="en-GB" i="1" dirty="0"/>
          </a:p>
          <a:p>
            <a:pPr lvl="1"/>
            <a:r>
              <a:rPr lang="en-GB" dirty="0"/>
              <a:t>API </a:t>
            </a:r>
            <a:r>
              <a:rPr lang="en-GB" dirty="0" err="1"/>
              <a:t>visokog</a:t>
            </a:r>
            <a:r>
              <a:rPr lang="en-GB" dirty="0"/>
              <a:t> </a:t>
            </a:r>
            <a:r>
              <a:rPr lang="en-GB" dirty="0" err="1"/>
              <a:t>nivoa</a:t>
            </a:r>
            <a:r>
              <a:rPr lang="en-GB" dirty="0"/>
              <a:t> za rad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neuralnim</a:t>
            </a:r>
            <a:r>
              <a:rPr lang="en-GB" dirty="0"/>
              <a:t> </a:t>
            </a:r>
            <a:r>
              <a:rPr lang="en-GB" dirty="0" err="1"/>
              <a:t>mrežama</a:t>
            </a:r>
            <a:endParaRPr lang="en-GB" dirty="0"/>
          </a:p>
          <a:p>
            <a:r>
              <a:rPr lang="en-GB" dirty="0" err="1"/>
              <a:t>Treniranje</a:t>
            </a:r>
            <a:r>
              <a:rPr lang="en-GB" dirty="0"/>
              <a:t> 19 </a:t>
            </a:r>
            <a:r>
              <a:rPr lang="en-GB" dirty="0" err="1"/>
              <a:t>epoha</a:t>
            </a:r>
            <a:r>
              <a:rPr lang="en-GB" dirty="0"/>
              <a:t>, </a:t>
            </a:r>
            <a:r>
              <a:rPr lang="en-GB" dirty="0" err="1"/>
              <a:t>najbolja</a:t>
            </a:r>
            <a:r>
              <a:rPr lang="en-GB" dirty="0"/>
              <a:t> 17. </a:t>
            </a:r>
            <a:r>
              <a:rPr lang="en-GB" dirty="0" err="1"/>
              <a:t>epoha</a:t>
            </a:r>
            <a:endParaRPr lang="en-GB" dirty="0"/>
          </a:p>
          <a:p>
            <a:r>
              <a:rPr lang="en-GB" dirty="0" err="1"/>
              <a:t>Pravljenje</a:t>
            </a:r>
            <a:r>
              <a:rPr lang="en-GB" dirty="0"/>
              <a:t> </a:t>
            </a:r>
            <a:r>
              <a:rPr lang="en-GB" dirty="0" err="1"/>
              <a:t>predikcije</a:t>
            </a:r>
            <a:endParaRPr lang="en-GB" dirty="0"/>
          </a:p>
          <a:p>
            <a:pPr lvl="1"/>
            <a:r>
              <a:rPr lang="en-GB" dirty="0" err="1"/>
              <a:t>Određivanje</a:t>
            </a:r>
            <a:r>
              <a:rPr lang="en-GB" dirty="0"/>
              <a:t> distance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svakom</a:t>
            </a:r>
            <a:r>
              <a:rPr lang="en-GB" dirty="0"/>
              <a:t> od </a:t>
            </a:r>
            <a:r>
              <a:rPr lang="en-GB" dirty="0" err="1"/>
              <a:t>karata</a:t>
            </a:r>
            <a:endParaRPr lang="en-GB" dirty="0"/>
          </a:p>
          <a:p>
            <a:pPr lvl="1"/>
            <a:r>
              <a:rPr lang="en-GB" dirty="0"/>
              <a:t>Karta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najmanjom</a:t>
            </a:r>
            <a:r>
              <a:rPr lang="en-GB" dirty="0"/>
              <a:t> </a:t>
            </a:r>
            <a:r>
              <a:rPr lang="en-GB" dirty="0" err="1"/>
              <a:t>distancom</a:t>
            </a:r>
            <a:r>
              <a:rPr lang="en-GB" dirty="0"/>
              <a:t> - </a:t>
            </a:r>
            <a:r>
              <a:rPr lang="en-GB" dirty="0" err="1"/>
              <a:t>predikcija</a:t>
            </a:r>
            <a:endParaRPr lang="en-GB" dirty="0"/>
          </a:p>
          <a:p>
            <a:r>
              <a:rPr lang="en-GB" dirty="0" err="1"/>
              <a:t>Integracija</a:t>
            </a:r>
            <a:r>
              <a:rPr lang="en-GB" dirty="0"/>
              <a:t> u </a:t>
            </a:r>
            <a:r>
              <a:rPr lang="en-GB" i="1" dirty="0"/>
              <a:t>Android </a:t>
            </a:r>
            <a:r>
              <a:rPr lang="en-GB" dirty="0" err="1"/>
              <a:t>aplikaciju</a:t>
            </a:r>
            <a:endParaRPr lang="en-GB" dirty="0"/>
          </a:p>
          <a:p>
            <a:pPr lvl="1"/>
            <a:r>
              <a:rPr lang="en-GB" dirty="0" err="1"/>
              <a:t>Biblioteka</a:t>
            </a:r>
            <a:r>
              <a:rPr lang="en-GB" dirty="0"/>
              <a:t> </a:t>
            </a:r>
            <a:r>
              <a:rPr lang="en-GB" i="1" dirty="0" err="1"/>
              <a:t>TFLite</a:t>
            </a:r>
            <a:endParaRPr lang="en-GB" i="1" dirty="0"/>
          </a:p>
          <a:p>
            <a:pPr lvl="1"/>
            <a:r>
              <a:rPr lang="en-GB" dirty="0" err="1"/>
              <a:t>Nisu</a:t>
            </a:r>
            <a:r>
              <a:rPr lang="en-GB" dirty="0"/>
              <a:t> </a:t>
            </a:r>
            <a:r>
              <a:rPr lang="en-GB" dirty="0" err="1"/>
              <a:t>potrebne</a:t>
            </a:r>
            <a:r>
              <a:rPr lang="en-GB" dirty="0"/>
              <a:t> </a:t>
            </a:r>
            <a:r>
              <a:rPr lang="en-GB" dirty="0" err="1"/>
              <a:t>specijalizovane</a:t>
            </a:r>
            <a:r>
              <a:rPr lang="en-GB" dirty="0"/>
              <a:t> </a:t>
            </a:r>
            <a:r>
              <a:rPr lang="en-GB" dirty="0" err="1"/>
              <a:t>nadogradnje</a:t>
            </a:r>
            <a:endParaRPr lang="en-GB" dirty="0"/>
          </a:p>
        </p:txBody>
      </p:sp>
      <p:pic>
        <p:nvPicPr>
          <p:cNvPr id="5" name="Picture 4" descr="A picture containing text, old, different&#10;&#10;Description automatically generated">
            <a:extLst>
              <a:ext uri="{FF2B5EF4-FFF2-40B4-BE49-F238E27FC236}">
                <a16:creationId xmlns:a16="http://schemas.microsoft.com/office/drawing/2014/main" id="{FB5849D5-F683-C7C5-B313-8FF18A509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58" y="2593817"/>
            <a:ext cx="3680362" cy="36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3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A335-A43F-9B90-156A-67F4811B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Evaluacija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7C3E-8139-0064-6094-C08E3A8A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 </a:t>
            </a:r>
            <a:r>
              <a:rPr lang="en-GB" dirty="0" err="1"/>
              <a:t>skup</a:t>
            </a:r>
            <a:r>
              <a:rPr lang="en-GB" dirty="0"/>
              <a:t> od 1000 </a:t>
            </a:r>
            <a:r>
              <a:rPr lang="en-GB" dirty="0" err="1"/>
              <a:t>karata</a:t>
            </a:r>
            <a:endParaRPr lang="en-GB" dirty="0"/>
          </a:p>
          <a:p>
            <a:pPr lvl="1"/>
            <a:r>
              <a:rPr lang="en-GB" dirty="0" err="1"/>
              <a:t>Tačnost</a:t>
            </a:r>
            <a:r>
              <a:rPr lang="en-GB" dirty="0"/>
              <a:t> 47.2%</a:t>
            </a:r>
          </a:p>
          <a:p>
            <a:r>
              <a:rPr lang="en-GB" dirty="0" err="1"/>
              <a:t>Testiranje</a:t>
            </a:r>
            <a:r>
              <a:rPr lang="en-GB" dirty="0"/>
              <a:t> </a:t>
            </a:r>
            <a:r>
              <a:rPr lang="en-GB" dirty="0" err="1"/>
              <a:t>nad</a:t>
            </a:r>
            <a:r>
              <a:rPr lang="en-GB" dirty="0"/>
              <a:t> </a:t>
            </a:r>
            <a:r>
              <a:rPr lang="en-GB" dirty="0" err="1"/>
              <a:t>pravim</a:t>
            </a:r>
            <a:r>
              <a:rPr lang="en-GB" dirty="0"/>
              <a:t> </a:t>
            </a:r>
            <a:r>
              <a:rPr lang="en-GB" dirty="0" err="1"/>
              <a:t>kartama</a:t>
            </a:r>
            <a:endParaRPr lang="en-GB" dirty="0"/>
          </a:p>
          <a:p>
            <a:pPr lvl="1"/>
            <a:r>
              <a:rPr lang="en-GB" dirty="0" err="1"/>
              <a:t>Vreme</a:t>
            </a:r>
            <a:r>
              <a:rPr lang="en-GB" dirty="0"/>
              <a:t> </a:t>
            </a:r>
            <a:r>
              <a:rPr lang="en-GB" dirty="0" err="1"/>
              <a:t>odziva</a:t>
            </a:r>
            <a:r>
              <a:rPr lang="en-GB" dirty="0"/>
              <a:t> 2s</a:t>
            </a:r>
          </a:p>
          <a:p>
            <a:pPr lvl="1"/>
            <a:r>
              <a:rPr lang="en-GB" dirty="0" err="1"/>
              <a:t>Izlazi</a:t>
            </a:r>
            <a:r>
              <a:rPr lang="en-GB" dirty="0"/>
              <a:t> </a:t>
            </a:r>
            <a:r>
              <a:rPr lang="en-GB" dirty="0" err="1"/>
              <a:t>mreže</a:t>
            </a:r>
            <a:r>
              <a:rPr lang="en-GB" dirty="0"/>
              <a:t> za </a:t>
            </a:r>
            <a:r>
              <a:rPr lang="en-GB" dirty="0" err="1"/>
              <a:t>karte</a:t>
            </a:r>
            <a:r>
              <a:rPr lang="en-GB" dirty="0"/>
              <a:t> </a:t>
            </a:r>
            <a:r>
              <a:rPr lang="en-GB" dirty="0" err="1"/>
              <a:t>unapred</a:t>
            </a:r>
            <a:r>
              <a:rPr lang="en-GB" dirty="0"/>
              <a:t> </a:t>
            </a:r>
            <a:r>
              <a:rPr lang="en-GB" dirty="0" err="1"/>
              <a:t>izračunati</a:t>
            </a:r>
            <a:endParaRPr lang="en-GB" dirty="0"/>
          </a:p>
          <a:p>
            <a:pPr lvl="1"/>
            <a:r>
              <a:rPr lang="en-GB" dirty="0" err="1"/>
              <a:t>Solidni</a:t>
            </a:r>
            <a:r>
              <a:rPr lang="en-GB" dirty="0"/>
              <a:t> </a:t>
            </a:r>
            <a:r>
              <a:rPr lang="en-GB" dirty="0" err="1"/>
              <a:t>rezultati</a:t>
            </a:r>
            <a:endParaRPr lang="en-GB" dirty="0"/>
          </a:p>
          <a:p>
            <a:r>
              <a:rPr lang="en-GB" dirty="0" err="1"/>
              <a:t>Poboljšanja</a:t>
            </a:r>
            <a:endParaRPr lang="en-GB" dirty="0"/>
          </a:p>
          <a:p>
            <a:pPr lvl="1"/>
            <a:r>
              <a:rPr lang="en-GB" dirty="0" err="1"/>
              <a:t>Povećanje</a:t>
            </a:r>
            <a:r>
              <a:rPr lang="en-GB" dirty="0"/>
              <a:t> </a:t>
            </a:r>
            <a:r>
              <a:rPr lang="en-GB" dirty="0" err="1"/>
              <a:t>vremena</a:t>
            </a:r>
            <a:r>
              <a:rPr lang="en-GB" dirty="0"/>
              <a:t> </a:t>
            </a:r>
            <a:r>
              <a:rPr lang="en-GB" dirty="0" err="1"/>
              <a:t>treniranja</a:t>
            </a:r>
            <a:endParaRPr lang="en-GB" dirty="0"/>
          </a:p>
          <a:p>
            <a:pPr lvl="1"/>
            <a:r>
              <a:rPr lang="en-GB" dirty="0" err="1"/>
              <a:t>Proširenje</a:t>
            </a:r>
            <a:r>
              <a:rPr lang="en-GB" dirty="0"/>
              <a:t> </a:t>
            </a:r>
            <a:r>
              <a:rPr lang="en-GB" dirty="0" err="1"/>
              <a:t>skupa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pPr lvl="1"/>
            <a:r>
              <a:rPr lang="en-GB" dirty="0" err="1"/>
              <a:t>Mreža</a:t>
            </a:r>
            <a:r>
              <a:rPr lang="en-GB" dirty="0"/>
              <a:t> </a:t>
            </a:r>
            <a:r>
              <a:rPr lang="en-GB" dirty="0" err="1"/>
              <a:t>većih</a:t>
            </a:r>
            <a:r>
              <a:rPr lang="en-GB" dirty="0"/>
              <a:t> </a:t>
            </a:r>
            <a:r>
              <a:rPr lang="en-GB" dirty="0" err="1"/>
              <a:t>dimenzija</a:t>
            </a:r>
            <a:r>
              <a:rPr lang="en-GB" dirty="0"/>
              <a:t> (</a:t>
            </a:r>
            <a:r>
              <a:rPr lang="en-GB" i="1" dirty="0"/>
              <a:t>ResNet101</a:t>
            </a:r>
            <a:r>
              <a:rPr lang="en-GB" dirty="0"/>
              <a:t>)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C5DFA2F-CF68-65D0-46C7-265CF4D5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66" y="754145"/>
            <a:ext cx="5635697" cy="524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3A15-08E3-067A-346A-7637CCF4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Zaključak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9C8E-E047-E7AE-BAB0-7403BE08D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Korišćene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primenljive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rešavanje</a:t>
            </a:r>
            <a:r>
              <a:rPr lang="en-GB" dirty="0"/>
              <a:t> </a:t>
            </a:r>
            <a:r>
              <a:rPr lang="en-GB" dirty="0" err="1"/>
              <a:t>datog</a:t>
            </a:r>
            <a:r>
              <a:rPr lang="en-GB" dirty="0"/>
              <a:t> </a:t>
            </a:r>
            <a:r>
              <a:rPr lang="en-GB" dirty="0" err="1"/>
              <a:t>problema</a:t>
            </a:r>
            <a:endParaRPr lang="en-GB" dirty="0"/>
          </a:p>
          <a:p>
            <a:r>
              <a:rPr lang="en-GB" dirty="0" err="1"/>
              <a:t>Nisu</a:t>
            </a:r>
            <a:r>
              <a:rPr lang="en-GB" dirty="0"/>
              <a:t> </a:t>
            </a:r>
            <a:r>
              <a:rPr lang="en-GB" dirty="0" err="1"/>
              <a:t>neophodne</a:t>
            </a:r>
            <a:r>
              <a:rPr lang="en-GB" dirty="0"/>
              <a:t> </a:t>
            </a:r>
            <a:r>
              <a:rPr lang="en-GB" dirty="0" err="1"/>
              <a:t>značajne</a:t>
            </a:r>
            <a:r>
              <a:rPr lang="en-GB" dirty="0"/>
              <a:t> </a:t>
            </a:r>
            <a:r>
              <a:rPr lang="en-GB" dirty="0" err="1"/>
              <a:t>promene</a:t>
            </a:r>
            <a:r>
              <a:rPr lang="en-GB" dirty="0"/>
              <a:t> u </a:t>
            </a:r>
            <a:r>
              <a:rPr lang="en-GB" dirty="0" err="1"/>
              <a:t>pristupu</a:t>
            </a:r>
            <a:r>
              <a:rPr lang="en-GB" dirty="0"/>
              <a:t> </a:t>
            </a:r>
            <a:r>
              <a:rPr lang="en-GB" dirty="0" err="1"/>
              <a:t>rešavanju</a:t>
            </a:r>
            <a:r>
              <a:rPr lang="en-GB" dirty="0"/>
              <a:t> za </a:t>
            </a:r>
            <a:r>
              <a:rPr lang="en-GB" dirty="0" err="1"/>
              <a:t>poboljšanje</a:t>
            </a:r>
            <a:r>
              <a:rPr lang="en-GB" dirty="0"/>
              <a:t> </a:t>
            </a:r>
            <a:r>
              <a:rPr lang="en-GB" dirty="0" err="1"/>
              <a:t>rezultata</a:t>
            </a:r>
            <a:endParaRPr lang="en-GB" dirty="0"/>
          </a:p>
          <a:p>
            <a:r>
              <a:rPr lang="en-GB" dirty="0" err="1"/>
              <a:t>Rešenje</a:t>
            </a:r>
            <a:r>
              <a:rPr lang="en-GB" dirty="0"/>
              <a:t> </a:t>
            </a:r>
            <a:r>
              <a:rPr lang="en-GB" dirty="0" err="1"/>
              <a:t>primenljivo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druge</a:t>
            </a:r>
            <a:r>
              <a:rPr lang="en-GB" dirty="0"/>
              <a:t> </a:t>
            </a:r>
            <a:r>
              <a:rPr lang="en-GB" dirty="0" err="1"/>
              <a:t>igre</a:t>
            </a:r>
            <a:r>
              <a:rPr lang="en-GB" dirty="0"/>
              <a:t> </a:t>
            </a:r>
            <a:r>
              <a:rPr lang="en-GB" dirty="0" err="1"/>
              <a:t>kartama</a:t>
            </a:r>
            <a:r>
              <a:rPr lang="en-GB" dirty="0"/>
              <a:t>, </a:t>
            </a:r>
            <a:r>
              <a:rPr lang="en-GB" dirty="0" err="1"/>
              <a:t>kao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probleme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sličnim</a:t>
            </a:r>
            <a:r>
              <a:rPr lang="en-GB" dirty="0"/>
              <a:t> </a:t>
            </a:r>
            <a:r>
              <a:rPr lang="en-GB" dirty="0" err="1"/>
              <a:t>skupovima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21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B0A4-F11F-7D49-E36C-EA89B2AC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problema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03E40-CC42-859E-1830-77ED96253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Ulaz</a:t>
            </a:r>
            <a:r>
              <a:rPr lang="en-GB" dirty="0"/>
              <a:t>: </a:t>
            </a:r>
            <a:r>
              <a:rPr lang="en-GB" dirty="0" err="1"/>
              <a:t>slika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kartama</a:t>
            </a:r>
            <a:endParaRPr lang="en-GB" dirty="0"/>
          </a:p>
          <a:p>
            <a:r>
              <a:rPr lang="en-GB" dirty="0" err="1"/>
              <a:t>Izlaz</a:t>
            </a:r>
            <a:r>
              <a:rPr lang="en-GB" dirty="0"/>
              <a:t>: </a:t>
            </a:r>
            <a:r>
              <a:rPr lang="en-GB" dirty="0" err="1"/>
              <a:t>identifikovane</a:t>
            </a:r>
            <a:r>
              <a:rPr lang="en-GB" dirty="0"/>
              <a:t> </a:t>
            </a:r>
            <a:r>
              <a:rPr lang="en-GB" dirty="0" err="1"/>
              <a:t>karte</a:t>
            </a:r>
            <a:endParaRPr lang="en-GB" dirty="0"/>
          </a:p>
          <a:p>
            <a:r>
              <a:rPr lang="en-GB" dirty="0" err="1"/>
              <a:t>Rešavanje</a:t>
            </a:r>
            <a:r>
              <a:rPr lang="en-GB" dirty="0"/>
              <a:t>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mašinskim</a:t>
            </a:r>
            <a:r>
              <a:rPr lang="en-GB" dirty="0"/>
              <a:t> </a:t>
            </a:r>
            <a:r>
              <a:rPr lang="en-GB" dirty="0" err="1"/>
              <a:t>učenjem</a:t>
            </a:r>
            <a:endParaRPr lang="en-GB" dirty="0"/>
          </a:p>
          <a:p>
            <a:r>
              <a:rPr lang="en-GB" dirty="0" err="1"/>
              <a:t>Dva</a:t>
            </a:r>
            <a:r>
              <a:rPr lang="en-GB" dirty="0"/>
              <a:t> </a:t>
            </a:r>
            <a:r>
              <a:rPr lang="en-GB" dirty="0" err="1"/>
              <a:t>potproblema</a:t>
            </a:r>
            <a:endParaRPr lang="en-GB" dirty="0"/>
          </a:p>
          <a:p>
            <a:pPr lvl="1"/>
            <a:r>
              <a:rPr lang="en-GB" dirty="0"/>
              <a:t>Problem </a:t>
            </a:r>
            <a:r>
              <a:rPr lang="en-GB" dirty="0" err="1"/>
              <a:t>detekcije</a:t>
            </a:r>
            <a:r>
              <a:rPr lang="en-GB" dirty="0"/>
              <a:t> </a:t>
            </a:r>
            <a:r>
              <a:rPr lang="en-GB" dirty="0" err="1"/>
              <a:t>karata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slici</a:t>
            </a:r>
            <a:endParaRPr lang="en-GB" dirty="0"/>
          </a:p>
          <a:p>
            <a:pPr lvl="1"/>
            <a:r>
              <a:rPr lang="en-GB" dirty="0"/>
              <a:t>Problem </a:t>
            </a:r>
            <a:r>
              <a:rPr lang="en-GB" dirty="0" err="1"/>
              <a:t>identifikacije</a:t>
            </a:r>
            <a:r>
              <a:rPr lang="en-GB" dirty="0"/>
              <a:t> </a:t>
            </a:r>
            <a:r>
              <a:rPr lang="en-GB" dirty="0" err="1"/>
              <a:t>detektovanih</a:t>
            </a:r>
            <a:r>
              <a:rPr lang="en-GB" dirty="0"/>
              <a:t> </a:t>
            </a:r>
            <a:r>
              <a:rPr lang="en-GB" dirty="0" err="1"/>
              <a:t>karata</a:t>
            </a:r>
            <a:endParaRPr lang="en-GB" dirty="0"/>
          </a:p>
          <a:p>
            <a:r>
              <a:rPr lang="en-GB" dirty="0" err="1"/>
              <a:t>Sistem</a:t>
            </a:r>
            <a:r>
              <a:rPr lang="en-GB" dirty="0"/>
              <a:t> za </a:t>
            </a:r>
            <a:r>
              <a:rPr lang="en-GB" dirty="0" err="1"/>
              <a:t>mobilne</a:t>
            </a:r>
            <a:r>
              <a:rPr lang="en-GB" dirty="0"/>
              <a:t> </a:t>
            </a:r>
            <a:r>
              <a:rPr lang="en-GB" dirty="0" err="1"/>
              <a:t>uređaje</a:t>
            </a:r>
            <a:endParaRPr lang="en-GB" dirty="0"/>
          </a:p>
          <a:p>
            <a:pPr lvl="1"/>
            <a:r>
              <a:rPr lang="en-GB" dirty="0"/>
              <a:t>Malo </a:t>
            </a:r>
            <a:r>
              <a:rPr lang="en-GB" dirty="0" err="1"/>
              <a:t>vreme</a:t>
            </a:r>
            <a:r>
              <a:rPr lang="en-GB" dirty="0"/>
              <a:t> </a:t>
            </a:r>
            <a:r>
              <a:rPr lang="en-GB" dirty="0" err="1"/>
              <a:t>odziva</a:t>
            </a:r>
            <a:endParaRPr lang="en-GB" dirty="0"/>
          </a:p>
          <a:p>
            <a:pPr lvl="1"/>
            <a:r>
              <a:rPr lang="en-GB" dirty="0" err="1"/>
              <a:t>Prototipska</a:t>
            </a:r>
            <a:r>
              <a:rPr lang="en-GB" dirty="0"/>
              <a:t> </a:t>
            </a:r>
            <a:r>
              <a:rPr lang="en-GB" i="1" dirty="0"/>
              <a:t>Android </a:t>
            </a:r>
            <a:r>
              <a:rPr lang="en-GB" dirty="0" err="1"/>
              <a:t>aplikacija</a:t>
            </a:r>
            <a:endParaRPr lang="en-GB" dirty="0"/>
          </a:p>
          <a:p>
            <a:r>
              <a:rPr lang="en-GB" dirty="0"/>
              <a:t>Za </a:t>
            </a:r>
            <a:r>
              <a:rPr lang="en-GB" dirty="0" err="1"/>
              <a:t>kreiranje</a:t>
            </a:r>
            <a:r>
              <a:rPr lang="en-GB" dirty="0"/>
              <a:t> </a:t>
            </a:r>
            <a:r>
              <a:rPr lang="en-GB" dirty="0" err="1"/>
              <a:t>modela</a:t>
            </a:r>
            <a:r>
              <a:rPr lang="en-GB" dirty="0"/>
              <a:t> </a:t>
            </a:r>
            <a:r>
              <a:rPr lang="en-GB" i="1" dirty="0"/>
              <a:t>Python</a:t>
            </a:r>
            <a:r>
              <a:rPr lang="en-GB" dirty="0"/>
              <a:t>, za </a:t>
            </a:r>
            <a:r>
              <a:rPr lang="en-GB" dirty="0" err="1"/>
              <a:t>mobilnu</a:t>
            </a:r>
            <a:r>
              <a:rPr lang="en-GB" dirty="0"/>
              <a:t> </a:t>
            </a:r>
            <a:r>
              <a:rPr lang="en-GB" dirty="0" err="1"/>
              <a:t>aplikaciju</a:t>
            </a:r>
            <a:r>
              <a:rPr lang="en-GB" i="1" dirty="0"/>
              <a:t> Java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904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474A-44C5-BB71-4A9E-B1E620411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Hvala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pažnji</a:t>
            </a:r>
            <a:r>
              <a:rPr lang="en-GB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1D524-D048-B4D6-0951-D25C2C7C6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D900-774B-B89C-55C6-F0145F7B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Yu-Gi-Oh!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C4F9-5D02-FBA2-2A25-B161AB6BE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Ukupno</a:t>
            </a:r>
            <a:r>
              <a:rPr lang="en-GB" dirty="0"/>
              <a:t> 12122 </a:t>
            </a:r>
            <a:r>
              <a:rPr lang="en-GB" dirty="0" err="1"/>
              <a:t>karte</a:t>
            </a:r>
            <a:endParaRPr lang="en-GB" dirty="0"/>
          </a:p>
          <a:p>
            <a:r>
              <a:rPr lang="en-GB" dirty="0" err="1"/>
              <a:t>Jedinstveni</a:t>
            </a:r>
            <a:r>
              <a:rPr lang="en-GB" dirty="0"/>
              <a:t> </a:t>
            </a:r>
            <a:r>
              <a:rPr lang="en-GB" dirty="0" err="1"/>
              <a:t>vizuelni</a:t>
            </a:r>
            <a:r>
              <a:rPr lang="en-GB" dirty="0"/>
              <a:t> </a:t>
            </a:r>
            <a:r>
              <a:rPr lang="en-GB" dirty="0" err="1"/>
              <a:t>elementi</a:t>
            </a:r>
            <a:endParaRPr lang="en-GB" dirty="0"/>
          </a:p>
          <a:p>
            <a:pPr lvl="1"/>
            <a:r>
              <a:rPr lang="en-GB" dirty="0"/>
              <a:t>Ime</a:t>
            </a:r>
          </a:p>
          <a:p>
            <a:pPr lvl="1"/>
            <a:r>
              <a:rPr lang="en-GB" dirty="0" err="1"/>
              <a:t>Ilustracija</a:t>
            </a:r>
            <a:endParaRPr lang="en-GB" dirty="0"/>
          </a:p>
          <a:p>
            <a:pPr lvl="1"/>
            <a:r>
              <a:rPr lang="en-GB" dirty="0" err="1"/>
              <a:t>Identifikator</a:t>
            </a:r>
            <a:endParaRPr lang="en-GB" dirty="0"/>
          </a:p>
          <a:p>
            <a:r>
              <a:rPr lang="en-GB" dirty="0" err="1"/>
              <a:t>Identifikacija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osnovu</a:t>
            </a:r>
            <a:r>
              <a:rPr lang="en-GB" dirty="0"/>
              <a:t> </a:t>
            </a:r>
            <a:r>
              <a:rPr lang="en-GB" dirty="0" err="1"/>
              <a:t>ilustracije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7EDAAFC-D6AA-9CB9-2D1D-24B9F1707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23" y="1845734"/>
            <a:ext cx="7242928" cy="34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1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AEE6-5C01-784A-5B52-F867044E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Detekcija</a:t>
            </a:r>
            <a:r>
              <a:rPr lang="en-GB" dirty="0"/>
              <a:t> </a:t>
            </a:r>
            <a:r>
              <a:rPr lang="en-GB" dirty="0" err="1"/>
              <a:t>karata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DF8C5-3DDA-F3F6-1161-C9D3ABFF8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04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21CE-4273-7643-9055-1E63610B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Neuralne</a:t>
            </a:r>
            <a:r>
              <a:rPr lang="en-GB" dirty="0"/>
              <a:t> </a:t>
            </a:r>
            <a:r>
              <a:rPr lang="en-GB" dirty="0" err="1"/>
              <a:t>mreže</a:t>
            </a:r>
            <a:r>
              <a:rPr lang="en-GB" dirty="0"/>
              <a:t> za </a:t>
            </a:r>
            <a:r>
              <a:rPr lang="en-GB" dirty="0" err="1"/>
              <a:t>detekciju</a:t>
            </a:r>
            <a:r>
              <a:rPr lang="en-GB" dirty="0"/>
              <a:t> </a:t>
            </a:r>
            <a:r>
              <a:rPr lang="en-GB" dirty="0" err="1"/>
              <a:t>objekata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2C8F-1DC5-D5CF-FA9C-D2DFD2B1E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Klasifikacioni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regresivni</a:t>
            </a:r>
            <a:r>
              <a:rPr lang="en-GB" dirty="0"/>
              <a:t> problem</a:t>
            </a:r>
          </a:p>
          <a:p>
            <a:r>
              <a:rPr lang="en-GB" dirty="0" err="1"/>
              <a:t>Detekcija</a:t>
            </a:r>
            <a:r>
              <a:rPr lang="en-GB" dirty="0"/>
              <a:t> </a:t>
            </a:r>
            <a:r>
              <a:rPr lang="en-GB" dirty="0" err="1"/>
              <a:t>objekata</a:t>
            </a:r>
            <a:r>
              <a:rPr lang="en-GB" dirty="0"/>
              <a:t> u </a:t>
            </a:r>
            <a:r>
              <a:rPr lang="en-GB" dirty="0" err="1"/>
              <a:t>dva</a:t>
            </a:r>
            <a:r>
              <a:rPr lang="en-GB" dirty="0"/>
              <a:t> </a:t>
            </a:r>
            <a:r>
              <a:rPr lang="en-GB" dirty="0" err="1"/>
              <a:t>koraka</a:t>
            </a:r>
            <a:r>
              <a:rPr lang="en-GB" dirty="0"/>
              <a:t> (</a:t>
            </a:r>
            <a:r>
              <a:rPr lang="en-GB" i="1" dirty="0"/>
              <a:t>two-stage object detection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Prvi</a:t>
            </a:r>
            <a:r>
              <a:rPr lang="en-GB" dirty="0"/>
              <a:t> </a:t>
            </a:r>
            <a:r>
              <a:rPr lang="en-GB" dirty="0" err="1"/>
              <a:t>korak</a:t>
            </a:r>
            <a:r>
              <a:rPr lang="en-GB" dirty="0"/>
              <a:t> – </a:t>
            </a:r>
            <a:r>
              <a:rPr lang="en-GB" dirty="0" err="1"/>
              <a:t>izdvajanje</a:t>
            </a:r>
            <a:r>
              <a:rPr lang="en-GB" dirty="0"/>
              <a:t> </a:t>
            </a:r>
            <a:r>
              <a:rPr lang="en-GB" dirty="0" err="1"/>
              <a:t>regiona</a:t>
            </a:r>
            <a:r>
              <a:rPr lang="en-GB" dirty="0"/>
              <a:t> od </a:t>
            </a:r>
            <a:r>
              <a:rPr lang="en-GB" dirty="0" err="1"/>
              <a:t>interesa</a:t>
            </a:r>
            <a:endParaRPr lang="en-GB" dirty="0"/>
          </a:p>
          <a:p>
            <a:pPr lvl="1"/>
            <a:r>
              <a:rPr lang="en-GB" dirty="0" err="1"/>
              <a:t>Drugi</a:t>
            </a:r>
            <a:r>
              <a:rPr lang="en-GB" dirty="0"/>
              <a:t> </a:t>
            </a:r>
            <a:r>
              <a:rPr lang="en-GB" dirty="0" err="1"/>
              <a:t>korak</a:t>
            </a:r>
            <a:r>
              <a:rPr lang="en-GB" dirty="0"/>
              <a:t> – </a:t>
            </a:r>
            <a:r>
              <a:rPr lang="en-GB" dirty="0" err="1"/>
              <a:t>klasifikacija</a:t>
            </a:r>
            <a:r>
              <a:rPr lang="en-GB" dirty="0"/>
              <a:t> </a:t>
            </a:r>
            <a:r>
              <a:rPr lang="en-GB" dirty="0" err="1"/>
              <a:t>regiona</a:t>
            </a:r>
            <a:r>
              <a:rPr lang="en-GB" dirty="0"/>
              <a:t> od </a:t>
            </a:r>
            <a:r>
              <a:rPr lang="en-GB" dirty="0" err="1"/>
              <a:t>interesa</a:t>
            </a:r>
            <a:endParaRPr lang="en-GB" i="1" dirty="0"/>
          </a:p>
          <a:p>
            <a:pPr lvl="1"/>
            <a:r>
              <a:rPr lang="en-GB" dirty="0" err="1"/>
              <a:t>Prioritet</a:t>
            </a:r>
            <a:r>
              <a:rPr lang="en-GB" dirty="0"/>
              <a:t> - </a:t>
            </a:r>
            <a:r>
              <a:rPr lang="en-GB" dirty="0" err="1"/>
              <a:t>tačnost</a:t>
            </a:r>
            <a:endParaRPr lang="en-GB" dirty="0"/>
          </a:p>
          <a:p>
            <a:pPr lvl="1"/>
            <a:r>
              <a:rPr lang="en-GB" i="1" dirty="0"/>
              <a:t>R-CNN</a:t>
            </a:r>
          </a:p>
          <a:p>
            <a:r>
              <a:rPr lang="en-GB" dirty="0" err="1"/>
              <a:t>Detekcija</a:t>
            </a:r>
            <a:r>
              <a:rPr lang="en-GB" dirty="0"/>
              <a:t> </a:t>
            </a:r>
            <a:r>
              <a:rPr lang="en-GB" dirty="0" err="1"/>
              <a:t>objekata</a:t>
            </a:r>
            <a:r>
              <a:rPr lang="en-GB" dirty="0"/>
              <a:t> u </a:t>
            </a:r>
            <a:r>
              <a:rPr lang="en-GB" dirty="0" err="1"/>
              <a:t>jednom</a:t>
            </a:r>
            <a:r>
              <a:rPr lang="en-GB" dirty="0"/>
              <a:t> </a:t>
            </a:r>
            <a:r>
              <a:rPr lang="en-GB" dirty="0" err="1"/>
              <a:t>koraku</a:t>
            </a:r>
            <a:r>
              <a:rPr lang="en-GB" dirty="0"/>
              <a:t> (</a:t>
            </a:r>
            <a:r>
              <a:rPr lang="en-GB" i="1" dirty="0"/>
              <a:t>one-stage object detection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Lokalizacija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klasifikacija</a:t>
            </a:r>
            <a:r>
              <a:rPr lang="en-GB" dirty="0"/>
              <a:t> u </a:t>
            </a:r>
            <a:r>
              <a:rPr lang="en-GB" dirty="0" err="1"/>
              <a:t>jednom</a:t>
            </a:r>
            <a:r>
              <a:rPr lang="en-GB" dirty="0"/>
              <a:t> </a:t>
            </a:r>
            <a:r>
              <a:rPr lang="en-GB" dirty="0" err="1"/>
              <a:t>koraku</a:t>
            </a:r>
            <a:endParaRPr lang="en-GB" dirty="0"/>
          </a:p>
          <a:p>
            <a:pPr lvl="1"/>
            <a:r>
              <a:rPr lang="en-GB" dirty="0" err="1"/>
              <a:t>Podela</a:t>
            </a:r>
            <a:r>
              <a:rPr lang="en-GB" dirty="0"/>
              <a:t> </a:t>
            </a:r>
            <a:r>
              <a:rPr lang="en-GB" dirty="0" err="1"/>
              <a:t>slike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mrežu</a:t>
            </a:r>
            <a:endParaRPr lang="en-GB" i="1" dirty="0"/>
          </a:p>
          <a:p>
            <a:pPr lvl="1"/>
            <a:r>
              <a:rPr lang="en-GB" dirty="0" err="1"/>
              <a:t>Prioritet</a:t>
            </a:r>
            <a:r>
              <a:rPr lang="en-GB" dirty="0"/>
              <a:t> - </a:t>
            </a:r>
            <a:r>
              <a:rPr lang="en-GB" dirty="0" err="1"/>
              <a:t>brzina</a:t>
            </a:r>
            <a:endParaRPr lang="en-GB" dirty="0"/>
          </a:p>
          <a:p>
            <a:pPr lvl="1"/>
            <a:r>
              <a:rPr lang="en-GB" i="1" dirty="0"/>
              <a:t>SSD, YOLO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68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4F9194E4-7F81-9C75-1781-5B5FB7137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54" y="762740"/>
            <a:ext cx="7382889" cy="2030293"/>
          </a:xfrm>
          <a:prstGeom prst="rect">
            <a:avLst/>
          </a:prstGeom>
        </p:spPr>
      </p:pic>
      <p:pic>
        <p:nvPicPr>
          <p:cNvPr id="3" name="Picture 2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762FCA3D-76D2-F880-D1F6-8ADEB3021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55" y="3506240"/>
            <a:ext cx="7382889" cy="2030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EC1FD-EF1A-54EE-543A-7A30DD389F3D}"/>
              </a:ext>
            </a:extLst>
          </p:cNvPr>
          <p:cNvSpPr txBox="1"/>
          <p:nvPr/>
        </p:nvSpPr>
        <p:spPr>
          <a:xfrm>
            <a:off x="5388985" y="2759111"/>
            <a:ext cx="141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5B941-C5C2-E7E3-5496-BCAB6E14C8B3}"/>
              </a:ext>
            </a:extLst>
          </p:cNvPr>
          <p:cNvSpPr txBox="1"/>
          <p:nvPr/>
        </p:nvSpPr>
        <p:spPr>
          <a:xfrm>
            <a:off x="5388986" y="5645797"/>
            <a:ext cx="141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88088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1C39-DD2F-057F-667D-3E472C81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Skup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C01A6-EC0D-13B4-0FCD-469F1BD14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350 </a:t>
            </a:r>
            <a:r>
              <a:rPr lang="en-GB" dirty="0" err="1"/>
              <a:t>slika</a:t>
            </a:r>
            <a:r>
              <a:rPr lang="en-GB" dirty="0"/>
              <a:t> </a:t>
            </a:r>
            <a:r>
              <a:rPr lang="en-GB" dirty="0" err="1"/>
              <a:t>karata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sajtova</a:t>
            </a:r>
            <a:r>
              <a:rPr lang="en-GB" dirty="0"/>
              <a:t> za </a:t>
            </a:r>
            <a:r>
              <a:rPr lang="en-GB" dirty="0" err="1"/>
              <a:t>kupovinu</a:t>
            </a:r>
            <a:endParaRPr lang="en-GB" dirty="0"/>
          </a:p>
          <a:p>
            <a:r>
              <a:rPr lang="en-GB" dirty="0" err="1"/>
              <a:t>Ručna</a:t>
            </a:r>
            <a:r>
              <a:rPr lang="en-GB" dirty="0"/>
              <a:t> </a:t>
            </a:r>
            <a:r>
              <a:rPr lang="en-GB" dirty="0" err="1"/>
              <a:t>anotacija</a:t>
            </a:r>
            <a:r>
              <a:rPr lang="en-GB" dirty="0"/>
              <a:t> </a:t>
            </a:r>
            <a:r>
              <a:rPr lang="en-GB" dirty="0" err="1"/>
              <a:t>slika</a:t>
            </a:r>
            <a:endParaRPr lang="en-GB" dirty="0"/>
          </a:p>
          <a:p>
            <a:r>
              <a:rPr lang="en-GB" dirty="0"/>
              <a:t>Alat za </a:t>
            </a:r>
            <a:r>
              <a:rPr lang="en-GB" dirty="0" err="1"/>
              <a:t>anotaciju</a:t>
            </a:r>
            <a:r>
              <a:rPr lang="en-GB" dirty="0"/>
              <a:t> </a:t>
            </a:r>
            <a:r>
              <a:rPr lang="en-GB" i="1" dirty="0" err="1"/>
              <a:t>LabelImg</a:t>
            </a:r>
            <a:endParaRPr lang="en-GB" i="1" dirty="0"/>
          </a:p>
          <a:p>
            <a:r>
              <a:rPr lang="en-GB" dirty="0" err="1"/>
              <a:t>Anotacije</a:t>
            </a:r>
            <a:r>
              <a:rPr lang="en-GB" dirty="0"/>
              <a:t> u </a:t>
            </a:r>
            <a:r>
              <a:rPr lang="en-GB" dirty="0" err="1"/>
              <a:t>vidu</a:t>
            </a:r>
            <a:r>
              <a:rPr lang="en-GB" dirty="0"/>
              <a:t> XML </a:t>
            </a:r>
            <a:r>
              <a:rPr lang="en-GB" dirty="0" err="1"/>
              <a:t>fajlova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F28247BE-D30F-A3CB-8CCE-6E0A1CDC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93" y="2354211"/>
            <a:ext cx="7222866" cy="39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0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88B4-08A5-87B3-8CEE-C5CFACF6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Izbor</a:t>
            </a:r>
            <a:r>
              <a:rPr lang="en-GB" dirty="0"/>
              <a:t> </a:t>
            </a:r>
            <a:r>
              <a:rPr lang="en-GB" dirty="0" err="1"/>
              <a:t>arhitekture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41B8-638C-CA58-0224-518441C8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Učenje</a:t>
            </a:r>
            <a:r>
              <a:rPr lang="en-GB" dirty="0"/>
              <a:t> </a:t>
            </a:r>
            <a:r>
              <a:rPr lang="en-GB" dirty="0" err="1"/>
              <a:t>transferom</a:t>
            </a:r>
            <a:r>
              <a:rPr lang="en-GB" dirty="0"/>
              <a:t> (</a:t>
            </a:r>
            <a:r>
              <a:rPr lang="en-GB" i="1" dirty="0"/>
              <a:t>transfer learning</a:t>
            </a:r>
            <a:r>
              <a:rPr lang="en-GB" dirty="0"/>
              <a:t>)</a:t>
            </a:r>
          </a:p>
          <a:p>
            <a:r>
              <a:rPr lang="en-GB" i="1" dirty="0"/>
              <a:t>TensorFlow 2 Detection Model Zoo</a:t>
            </a:r>
          </a:p>
          <a:p>
            <a:pPr lvl="1"/>
            <a:r>
              <a:rPr lang="en-GB" dirty="0" err="1"/>
              <a:t>Modeli</a:t>
            </a:r>
            <a:r>
              <a:rPr lang="en-GB" dirty="0"/>
              <a:t> za </a:t>
            </a:r>
            <a:r>
              <a:rPr lang="en-GB" i="1" dirty="0"/>
              <a:t>TFOD API</a:t>
            </a:r>
            <a:r>
              <a:rPr lang="en-GB" dirty="0"/>
              <a:t> </a:t>
            </a:r>
            <a:r>
              <a:rPr lang="en-GB" dirty="0" err="1"/>
              <a:t>trenirani</a:t>
            </a:r>
            <a:r>
              <a:rPr lang="en-GB" dirty="0"/>
              <a:t> </a:t>
            </a:r>
            <a:r>
              <a:rPr lang="en-GB" dirty="0" err="1"/>
              <a:t>nad</a:t>
            </a:r>
            <a:r>
              <a:rPr lang="en-GB" dirty="0"/>
              <a:t> </a:t>
            </a:r>
            <a:r>
              <a:rPr lang="en-GB" i="1" dirty="0"/>
              <a:t>COCO </a:t>
            </a:r>
            <a:r>
              <a:rPr lang="en-GB" dirty="0" err="1"/>
              <a:t>skupom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pPr lvl="1"/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vreme</a:t>
            </a:r>
            <a:r>
              <a:rPr lang="en-GB" dirty="0"/>
              <a:t> </a:t>
            </a:r>
            <a:r>
              <a:rPr lang="en-GB" dirty="0" err="1"/>
              <a:t>odziva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tačnost</a:t>
            </a:r>
            <a:endParaRPr lang="en-GB" dirty="0"/>
          </a:p>
          <a:p>
            <a:r>
              <a:rPr lang="en-GB" dirty="0" err="1"/>
              <a:t>Izabrani</a:t>
            </a:r>
            <a:r>
              <a:rPr lang="en-GB" dirty="0"/>
              <a:t> model: </a:t>
            </a:r>
            <a:r>
              <a:rPr lang="en-GB" i="1" dirty="0"/>
              <a:t>SSD </a:t>
            </a:r>
            <a:r>
              <a:rPr lang="en-GB" i="1" dirty="0" err="1"/>
              <a:t>MobileNet</a:t>
            </a:r>
            <a:r>
              <a:rPr lang="en-GB" i="1" dirty="0"/>
              <a:t> v2 </a:t>
            </a:r>
            <a:r>
              <a:rPr lang="en-GB" i="1" dirty="0" err="1"/>
              <a:t>FPNLite</a:t>
            </a:r>
            <a:r>
              <a:rPr lang="en-GB" i="1" dirty="0"/>
              <a:t> 320x320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93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7275-C3F7-FC10-0DC0-8A8333A5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Kreiranje</a:t>
            </a:r>
            <a:r>
              <a:rPr lang="en-GB" dirty="0"/>
              <a:t> </a:t>
            </a:r>
            <a:r>
              <a:rPr lang="en-GB" dirty="0" err="1"/>
              <a:t>modela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C28F-5211-18FF-4436-18C16A6F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Biblioteka</a:t>
            </a:r>
            <a:r>
              <a:rPr lang="en-GB" dirty="0"/>
              <a:t> </a:t>
            </a:r>
            <a:r>
              <a:rPr lang="en-GB" i="1" dirty="0"/>
              <a:t>TensorFlow</a:t>
            </a:r>
          </a:p>
          <a:p>
            <a:pPr lvl="1"/>
            <a:r>
              <a:rPr lang="en-GB" dirty="0" err="1"/>
              <a:t>Namenjena</a:t>
            </a:r>
            <a:r>
              <a:rPr lang="en-GB" dirty="0"/>
              <a:t> </a:t>
            </a:r>
            <a:r>
              <a:rPr lang="en-GB" dirty="0" err="1"/>
              <a:t>mašinskom</a:t>
            </a:r>
            <a:r>
              <a:rPr lang="en-GB" dirty="0"/>
              <a:t> </a:t>
            </a:r>
            <a:r>
              <a:rPr lang="en-GB" dirty="0" err="1"/>
              <a:t>učenju</a:t>
            </a:r>
            <a:endParaRPr lang="en-GB" dirty="0"/>
          </a:p>
          <a:p>
            <a:pPr lvl="1"/>
            <a:r>
              <a:rPr lang="en-GB" i="1" dirty="0"/>
              <a:t>TFOD API </a:t>
            </a:r>
            <a:r>
              <a:rPr lang="en-GB" dirty="0"/>
              <a:t>– </a:t>
            </a:r>
            <a:r>
              <a:rPr lang="en-GB" dirty="0" err="1"/>
              <a:t>nadogradnja</a:t>
            </a:r>
            <a:r>
              <a:rPr lang="en-GB" dirty="0"/>
              <a:t> za </a:t>
            </a:r>
            <a:r>
              <a:rPr lang="en-GB" dirty="0" err="1"/>
              <a:t>probleme</a:t>
            </a:r>
            <a:r>
              <a:rPr lang="en-GB" dirty="0"/>
              <a:t> </a:t>
            </a:r>
            <a:r>
              <a:rPr lang="en-GB" dirty="0" err="1"/>
              <a:t>detekcije</a:t>
            </a:r>
            <a:r>
              <a:rPr lang="en-GB" dirty="0"/>
              <a:t> </a:t>
            </a:r>
            <a:r>
              <a:rPr lang="en-GB" dirty="0" err="1"/>
              <a:t>objekata</a:t>
            </a:r>
            <a:endParaRPr lang="en-GB" dirty="0"/>
          </a:p>
          <a:p>
            <a:r>
              <a:rPr lang="en-GB" dirty="0" err="1"/>
              <a:t>Izgradnja</a:t>
            </a:r>
            <a:r>
              <a:rPr lang="en-GB" dirty="0"/>
              <a:t> </a:t>
            </a:r>
            <a:r>
              <a:rPr lang="en-GB" dirty="0" err="1"/>
              <a:t>modela</a:t>
            </a:r>
            <a:r>
              <a:rPr lang="en-GB" dirty="0"/>
              <a:t> </a:t>
            </a:r>
            <a:r>
              <a:rPr lang="en-GB" dirty="0" err="1"/>
              <a:t>korišćenjem</a:t>
            </a:r>
            <a:r>
              <a:rPr lang="en-GB" dirty="0"/>
              <a:t> </a:t>
            </a:r>
            <a:r>
              <a:rPr lang="en-GB" dirty="0" err="1"/>
              <a:t>skripti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</a:t>
            </a:r>
            <a:r>
              <a:rPr lang="en-GB" i="1" dirty="0"/>
              <a:t>TFOD API</a:t>
            </a:r>
          </a:p>
          <a:p>
            <a:r>
              <a:rPr lang="en-GB" dirty="0" err="1"/>
              <a:t>Specifikacija</a:t>
            </a:r>
            <a:r>
              <a:rPr lang="en-GB" dirty="0"/>
              <a:t> </a:t>
            </a:r>
            <a:r>
              <a:rPr lang="en-GB" dirty="0" err="1"/>
              <a:t>modela</a:t>
            </a:r>
            <a:r>
              <a:rPr lang="en-GB" dirty="0"/>
              <a:t> </a:t>
            </a:r>
            <a:r>
              <a:rPr lang="en-GB" dirty="0" err="1"/>
              <a:t>konfiguracionim</a:t>
            </a:r>
            <a:r>
              <a:rPr lang="en-GB" dirty="0"/>
              <a:t> </a:t>
            </a:r>
            <a:r>
              <a:rPr lang="en-GB" dirty="0" err="1"/>
              <a:t>fajlovima</a:t>
            </a:r>
            <a:endParaRPr lang="en-GB" dirty="0"/>
          </a:p>
          <a:p>
            <a:r>
              <a:rPr lang="en-GB" dirty="0" err="1"/>
              <a:t>Treniranje</a:t>
            </a:r>
            <a:r>
              <a:rPr lang="en-GB" dirty="0"/>
              <a:t> </a:t>
            </a:r>
            <a:r>
              <a:rPr lang="en-GB" dirty="0" err="1"/>
              <a:t>nad</a:t>
            </a:r>
            <a:r>
              <a:rPr lang="en-GB" dirty="0"/>
              <a:t> 315 </a:t>
            </a:r>
            <a:r>
              <a:rPr lang="en-GB" dirty="0" err="1"/>
              <a:t>primeraka</a:t>
            </a:r>
            <a:r>
              <a:rPr lang="en-GB" dirty="0"/>
              <a:t>, 2000 </a:t>
            </a:r>
            <a:r>
              <a:rPr lang="en-GB" dirty="0" err="1"/>
              <a:t>koraka</a:t>
            </a:r>
            <a:endParaRPr lang="en-GB" dirty="0"/>
          </a:p>
          <a:p>
            <a:r>
              <a:rPr lang="en-GB" dirty="0" err="1"/>
              <a:t>Integracija</a:t>
            </a:r>
            <a:r>
              <a:rPr lang="en-GB" dirty="0"/>
              <a:t> u </a:t>
            </a:r>
            <a:r>
              <a:rPr lang="en-GB" i="1" dirty="0"/>
              <a:t>Android</a:t>
            </a:r>
          </a:p>
          <a:p>
            <a:pPr lvl="1"/>
            <a:r>
              <a:rPr lang="en-GB" dirty="0" err="1"/>
              <a:t>Biblioteka</a:t>
            </a:r>
            <a:r>
              <a:rPr lang="en-GB" dirty="0"/>
              <a:t> </a:t>
            </a:r>
            <a:r>
              <a:rPr lang="en-GB" i="1" dirty="0" err="1"/>
              <a:t>TFLite</a:t>
            </a:r>
            <a:endParaRPr lang="en-GB" i="1" dirty="0"/>
          </a:p>
          <a:p>
            <a:pPr lvl="1"/>
            <a:r>
              <a:rPr lang="en-GB" dirty="0"/>
              <a:t>Za </a:t>
            </a:r>
            <a:r>
              <a:rPr lang="en-GB" dirty="0" err="1"/>
              <a:t>probleme</a:t>
            </a:r>
            <a:r>
              <a:rPr lang="en-GB" dirty="0"/>
              <a:t> </a:t>
            </a:r>
            <a:r>
              <a:rPr lang="en-GB" dirty="0" err="1"/>
              <a:t>detekcije</a:t>
            </a:r>
            <a:r>
              <a:rPr lang="en-GB" dirty="0"/>
              <a:t> </a:t>
            </a:r>
            <a:r>
              <a:rPr lang="en-GB" dirty="0" err="1"/>
              <a:t>objekata</a:t>
            </a:r>
            <a:r>
              <a:rPr lang="en-GB" dirty="0"/>
              <a:t> – </a:t>
            </a:r>
            <a:r>
              <a:rPr lang="en-GB" i="1" dirty="0" err="1"/>
              <a:t>TFLite</a:t>
            </a:r>
            <a:r>
              <a:rPr lang="en-GB" i="1" dirty="0"/>
              <a:t> Task Vision</a:t>
            </a:r>
            <a:endParaRPr lang="en-GB" dirty="0"/>
          </a:p>
        </p:txBody>
      </p:sp>
      <p:pic>
        <p:nvPicPr>
          <p:cNvPr id="5" name="Picture 4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47097004-FBA3-1003-DE7C-8C0919D18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298" t="-645" r="49298" b="645"/>
          <a:stretch/>
        </p:blipFill>
        <p:spPr>
          <a:xfrm>
            <a:off x="5083108" y="2942625"/>
            <a:ext cx="6072572" cy="29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614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217</TotalTime>
  <Words>620</Words>
  <Application>Microsoft Office PowerPoint</Application>
  <PresentationFormat>Widescreen</PresentationFormat>
  <Paragraphs>138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Calibri</vt:lpstr>
      <vt:lpstr>Calibri Light</vt:lpstr>
      <vt:lpstr>Retrospect</vt:lpstr>
      <vt:lpstr>Mašinsko prepoznavanje karata u okviru stone igre kartama</vt:lpstr>
      <vt:lpstr>Analiza problema</vt:lpstr>
      <vt:lpstr>Yu-Gi-Oh!</vt:lpstr>
      <vt:lpstr>Detekcija karata</vt:lpstr>
      <vt:lpstr>Neuralne mreže za detekciju objekata</vt:lpstr>
      <vt:lpstr>PowerPoint Presentation</vt:lpstr>
      <vt:lpstr>Skup podataka</vt:lpstr>
      <vt:lpstr>Izbor arhitekture</vt:lpstr>
      <vt:lpstr>Kreiranje modela</vt:lpstr>
      <vt:lpstr>Evaluacija</vt:lpstr>
      <vt:lpstr>Identifikacija karata</vt:lpstr>
      <vt:lpstr>Skup podataka</vt:lpstr>
      <vt:lpstr>Neuralne mreže za klasifikaciju slika</vt:lpstr>
      <vt:lpstr>Sijamske mreže (Siamese Networks)</vt:lpstr>
      <vt:lpstr>Funkcija gubitka trojki  (triplet loss function)</vt:lpstr>
      <vt:lpstr>Izbor arhitekture</vt:lpstr>
      <vt:lpstr>Kreiranje modela</vt:lpstr>
      <vt:lpstr>Evaluacija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Mašinsko prepoznavanje karata u okviru stone igre kartama</dc:title>
  <dc:creator>Aleksandar Dinčić</dc:creator>
  <cp:lastModifiedBy>Aleksandar Dinčić</cp:lastModifiedBy>
  <cp:revision>193</cp:revision>
  <dcterms:created xsi:type="dcterms:W3CDTF">2022-09-29T19:24:07Z</dcterms:created>
  <dcterms:modified xsi:type="dcterms:W3CDTF">2022-09-30T09:40:31Z</dcterms:modified>
</cp:coreProperties>
</file>